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38"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7" r:id="rId19"/>
    <p:sldId id="278" r:id="rId20"/>
    <p:sldId id="279" r:id="rId21"/>
    <p:sldId id="280" r:id="rId22"/>
    <p:sldId id="282" r:id="rId23"/>
    <p:sldId id="283" r:id="rId24"/>
    <p:sldId id="284" r:id="rId25"/>
    <p:sldId id="286" r:id="rId26"/>
    <p:sldId id="287" r:id="rId27"/>
    <p:sldId id="288" r:id="rId28"/>
    <p:sldId id="289" r:id="rId29"/>
    <p:sldId id="290" r:id="rId30"/>
    <p:sldId id="291" r:id="rId31"/>
    <p:sldId id="292" r:id="rId32"/>
    <p:sldId id="293" r:id="rId33"/>
    <p:sldId id="301" r:id="rId34"/>
    <p:sldId id="306" r:id="rId35"/>
    <p:sldId id="307" r:id="rId36"/>
    <p:sldId id="308" r:id="rId37"/>
    <p:sldId id="326" r:id="rId38"/>
    <p:sldId id="327" r:id="rId39"/>
    <p:sldId id="333" r:id="rId40"/>
    <p:sldId id="331" r:id="rId41"/>
    <p:sldId id="334" r:id="rId42"/>
    <p:sldId id="335" r:id="rId43"/>
    <p:sldId id="336" r:id="rId44"/>
    <p:sldId id="337"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BA1D2C1-78FB-4DE4-96D7-83FEAD12CBE8}" type="datetimeFigureOut">
              <a:rPr lang="en-US" smtClean="0"/>
              <a:t>2/9/2017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65831D4-58B4-44F7-AF3D-1E3BD72298A1}" type="slidenum">
              <a:rPr lang="en-US" smtClean="0"/>
              <a:t>‹#›</a:t>
            </a:fld>
            <a:endParaRPr lang="en-US" dirty="0"/>
          </a:p>
        </p:txBody>
      </p:sp>
    </p:spTree>
    <p:extLst>
      <p:ext uri="{BB962C8B-B14F-4D97-AF65-F5344CB8AC3E}">
        <p14:creationId xmlns:p14="http://schemas.microsoft.com/office/powerpoint/2010/main" val="314927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5F1CE1D-7640-4225-9979-DD11F94C9370}" type="datetimeFigureOut">
              <a:rPr lang="en-US" smtClean="0"/>
              <a:t>2/9/2017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6954B50-ABE6-4482-8370-B9565340FD7C}" type="slidenum">
              <a:rPr lang="en-US" smtClean="0"/>
              <a:t>‹#›</a:t>
            </a:fld>
            <a:endParaRPr lang="en-US" dirty="0"/>
          </a:p>
        </p:txBody>
      </p:sp>
    </p:spTree>
    <p:extLst>
      <p:ext uri="{BB962C8B-B14F-4D97-AF65-F5344CB8AC3E}">
        <p14:creationId xmlns:p14="http://schemas.microsoft.com/office/powerpoint/2010/main" val="52278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cs typeface="Arial" pitchFamily="34" charset="0"/>
              </a:rPr>
              <a:t>Welcome to </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APA Formatting and Style Guide</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 This Power Point Presentation is designed to introduce your students to the basics of APA Formatting and Style Guide. You might want to supplement the presentation with more detailed information posted on Purdue OWL http://owl.english.purdue.edu/owl/resource/560/01/</a:t>
            </a:r>
          </a:p>
          <a:p>
            <a:pPr eaLnBrk="1" hangingPunct="1">
              <a:spcBef>
                <a:spcPct val="0"/>
              </a:spcBef>
            </a:pPr>
            <a:endParaRPr lang="en-US" altLang="en-US" dirty="0" smtClean="0">
              <a:latin typeface="Arial" pitchFamily="34" charset="0"/>
              <a:cs typeface="Arial" pitchFamily="34" charset="0"/>
            </a:endParaRPr>
          </a:p>
          <a:p>
            <a:pPr eaLnBrk="1" hangingPunct="1">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0BD47A83-5606-4074-AD82-B7B9289E3948}" type="slidenum">
              <a:rPr lang="en-US" smtClean="0"/>
              <a:pPr/>
              <a:t>16</a:t>
            </a:fld>
            <a:endParaRPr lang="en-US" dirty="0" smtClean="0"/>
          </a:p>
        </p:txBody>
      </p:sp>
    </p:spTree>
    <p:extLst>
      <p:ext uri="{BB962C8B-B14F-4D97-AF65-F5344CB8AC3E}">
        <p14:creationId xmlns:p14="http://schemas.microsoft.com/office/powerpoint/2010/main" val="220669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APA is a complex system of citation, which is time-consuming to learn and difficult to keep in mind. To help students handle the requirements of APA format, this slide introduces a strategy of surviving APA.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When the source type is identified correctly, it</a:t>
            </a:r>
            <a:r>
              <a:rPr lang="ja-JP" altLang="en-US" dirty="0" smtClean="0">
                <a:latin typeface="Arial" pitchFamily="34" charset="0"/>
              </a:rPr>
              <a:t>’</a:t>
            </a:r>
            <a:r>
              <a:rPr lang="en-US" altLang="ja-JP" dirty="0" smtClean="0">
                <a:latin typeface="Arial"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http://owl.english.purdue.edu/owl/resource/560/01/</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Note: Many electronic library databases, e.g. Proquest, have citation feature. The useful strategy is to save and import into a references list citation entries (make sure you choose APA format) while doing literature search. You can always delete later reference entries of the sources you</a:t>
            </a:r>
            <a:r>
              <a:rPr lang="ja-JP" altLang="en-US" dirty="0" smtClean="0">
                <a:latin typeface="Arial" pitchFamily="34" charset="0"/>
              </a:rPr>
              <a:t>’</a:t>
            </a:r>
            <a:r>
              <a:rPr lang="en-US" altLang="ja-JP" dirty="0" smtClean="0">
                <a:latin typeface="Arial" pitchFamily="34" charset="0"/>
              </a:rPr>
              <a:t>re not going to use in the paper.</a:t>
            </a:r>
            <a:endParaRPr lang="en-US" altLang="en-US" dirty="0" smtClean="0">
              <a:latin typeface="Arial" pitchFamily="34" charset="0"/>
            </a:endParaRPr>
          </a:p>
          <a:p>
            <a:pPr eaLnBrk="1" hangingPunct="1">
              <a:lnSpc>
                <a:spcPct val="90000"/>
              </a:lnSpc>
              <a:spcBef>
                <a:spcPct val="0"/>
              </a:spcBef>
            </a:pPr>
            <a:endParaRPr lang="en-US" altLang="en-US" dirty="0" smtClean="0">
              <a:latin typeface="Arial" pitchFamily="34" charset="0"/>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4828B952-8C00-4F04-9A41-CD72103C0FF8}" type="slidenum">
              <a:rPr lang="en-US" smtClean="0"/>
              <a:pPr/>
              <a:t>25</a:t>
            </a:fld>
            <a:endParaRPr lang="en-US" dirty="0" smtClean="0"/>
          </a:p>
        </p:txBody>
      </p:sp>
    </p:spTree>
    <p:extLst>
      <p:ext uri="{BB962C8B-B14F-4D97-AF65-F5344CB8AC3E}">
        <p14:creationId xmlns:p14="http://schemas.microsoft.com/office/powerpoint/2010/main" val="1866379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explains the basics of in-text citations.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In-text citations help establish credibility of the writer, show respect to someone else</a:t>
            </a:r>
            <a:r>
              <a:rPr lang="ja-JP" altLang="en-US" smtClean="0">
                <a:latin typeface="Arial" pitchFamily="34" charset="0"/>
              </a:rPr>
              <a:t>’</a:t>
            </a:r>
            <a:r>
              <a:rPr lang="en-US" altLang="ja-JP" dirty="0" smtClean="0">
                <a:latin typeface="Arial"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smtClean="0">
                <a:latin typeface="Arial" pitchFamily="34" charset="0"/>
              </a:rPr>
              <a:t>’</a:t>
            </a:r>
            <a:r>
              <a:rPr lang="en-US" altLang="ja-JP" dirty="0" smtClean="0">
                <a:latin typeface="Arial" pitchFamily="34" charset="0"/>
              </a:rPr>
              <a:t>s name and the year of publication. To avoid plagiarism, also provide a page number (in  p.3 / pp.3-5 format) for close paraphrases and quotations.</a:t>
            </a:r>
            <a:endParaRPr lang="en-US" altLang="en-US" dirty="0" smtClean="0">
              <a:latin typeface="Arial"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DE62F190-3652-4887-A206-359B117972F5}" type="slidenum">
              <a:rPr lang="en-US" smtClean="0"/>
              <a:pPr/>
              <a:t>26</a:t>
            </a:fld>
            <a:endParaRPr lang="en-US" dirty="0" smtClean="0"/>
          </a:p>
        </p:txBody>
      </p:sp>
    </p:spTree>
    <p:extLst>
      <p:ext uri="{BB962C8B-B14F-4D97-AF65-F5344CB8AC3E}">
        <p14:creationId xmlns:p14="http://schemas.microsoft.com/office/powerpoint/2010/main" val="3315417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provides explanation and examples of in-text citations with quotations. </a:t>
            </a:r>
          </a:p>
          <a:p>
            <a:pPr eaLnBrk="1" hangingPunct="1">
              <a:lnSpc>
                <a:spcPct val="90000"/>
              </a:lnSpc>
              <a:spcBef>
                <a:spcPct val="0"/>
              </a:spcBef>
            </a:pPr>
            <a:endParaRPr lang="en-US" altLang="en-US" dirty="0" smtClean="0">
              <a:latin typeface="Arial" pitchFamily="34" charset="0"/>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C175D27B-177C-43FB-B8E9-51AD8D95346D}" type="slidenum">
              <a:rPr lang="en-US" smtClean="0"/>
              <a:pPr/>
              <a:t>27</a:t>
            </a:fld>
            <a:endParaRPr lang="en-US" dirty="0" smtClean="0"/>
          </a:p>
        </p:txBody>
      </p:sp>
    </p:spTree>
    <p:extLst>
      <p:ext uri="{BB962C8B-B14F-4D97-AF65-F5344CB8AC3E}">
        <p14:creationId xmlns:p14="http://schemas.microsoft.com/office/powerpoint/2010/main" val="34025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APA format is not limited by the rules of citing the sources- in-text citations and entries in the list of References. It also regulates the stylistics of conveying research.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This slide introduces the basics of APA stylistics related to the point of view and voice in an APA paper, which encourages a writer to use personal pronouns and the active voice.  The explanations are provided with examples.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This slide can be supplemented by the relevant section from OWL http://owl.english.purdue.edu/owl/resource/560/15/</a:t>
            </a:r>
          </a:p>
          <a:p>
            <a:pPr eaLnBrk="1" hangingPunct="1">
              <a:spcBef>
                <a:spcPct val="0"/>
              </a:spcBef>
            </a:pP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69FABFF3-7C63-4780-97E0-B7081E3010A9}" type="slidenum">
              <a:rPr lang="en-US" smtClean="0"/>
              <a:pPr/>
              <a:t>28</a:t>
            </a:fld>
            <a:endParaRPr lang="en-US" dirty="0" smtClean="0"/>
          </a:p>
        </p:txBody>
      </p:sp>
    </p:spTree>
    <p:extLst>
      <p:ext uri="{BB962C8B-B14F-4D97-AF65-F5344CB8AC3E}">
        <p14:creationId xmlns:p14="http://schemas.microsoft.com/office/powerpoint/2010/main" val="59989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The following three slides provide instructions and examples of in-text citations with summary/ paraphrase.</a:t>
            </a:r>
          </a:p>
          <a:p>
            <a:pPr eaLnBrk="1" hangingPunct="1">
              <a:lnSpc>
                <a:spcPct val="90000"/>
              </a:lnSpc>
              <a:spcBef>
                <a:spcPct val="0"/>
              </a:spcBef>
            </a:pPr>
            <a:r>
              <a:rPr lang="en-US" altLang="en-US" dirty="0" smtClean="0">
                <a:latin typeface="Arial" pitchFamily="34" charset="0"/>
              </a:rPr>
              <a:t>The facilitator should emphasize the importance of developing the skills of critical reading (which enables finding main claims in the text), summarizing, and paraphrasing. When paraphrasing or summarizing, the major concern should be fair and accurate representation of the ideas in the source.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This slide can be supplemented by the </a:t>
            </a:r>
            <a:r>
              <a:rPr lang="ja-JP" altLang="en-US" smtClean="0">
                <a:latin typeface="Arial" pitchFamily="34" charset="0"/>
              </a:rPr>
              <a:t>“</a:t>
            </a:r>
            <a:r>
              <a:rPr lang="en-US" altLang="ja-JP" dirty="0" smtClean="0">
                <a:latin typeface="Arial" pitchFamily="34" charset="0"/>
              </a:rPr>
              <a:t>Quoting, Paraphrasing, and Summarizing</a:t>
            </a:r>
            <a:r>
              <a:rPr lang="ja-JP" altLang="en-US" smtClean="0">
                <a:latin typeface="Arial" pitchFamily="34" charset="0"/>
              </a:rPr>
              <a:t>”</a:t>
            </a:r>
            <a:r>
              <a:rPr lang="en-US" altLang="ja-JP" dirty="0" smtClean="0">
                <a:latin typeface="Arial" pitchFamily="34" charset="0"/>
              </a:rPr>
              <a:t> section from OWL </a:t>
            </a:r>
          </a:p>
          <a:p>
            <a:pPr eaLnBrk="1" hangingPunct="1">
              <a:lnSpc>
                <a:spcPct val="90000"/>
              </a:lnSpc>
              <a:spcBef>
                <a:spcPct val="0"/>
              </a:spcBef>
            </a:pPr>
            <a:r>
              <a:rPr lang="en-US" altLang="en-US" dirty="0" smtClean="0">
                <a:latin typeface="Arial" pitchFamily="34" charset="0"/>
              </a:rPr>
              <a:t>http://owl.english.purdue.edu/owl/resource/563/01/</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and sections on APA in-text citations:</a:t>
            </a:r>
          </a:p>
          <a:p>
            <a:pPr eaLnBrk="1" hangingPunct="1">
              <a:lnSpc>
                <a:spcPct val="90000"/>
              </a:lnSpc>
              <a:spcBef>
                <a:spcPct val="0"/>
              </a:spcBef>
            </a:pPr>
            <a:r>
              <a:rPr lang="en-US" altLang="en-US" dirty="0" smtClean="0">
                <a:latin typeface="Arial" pitchFamily="34" charset="0"/>
              </a:rPr>
              <a:t>http://owl.english.purdue.edu/owl/resource/560/01/</a:t>
            </a:r>
          </a:p>
          <a:p>
            <a:pPr eaLnBrk="1" hangingPunct="1">
              <a:lnSpc>
                <a:spcPct val="90000"/>
              </a:lnSpc>
              <a:spcBef>
                <a:spcPct val="0"/>
              </a:spcBef>
            </a:pPr>
            <a:r>
              <a:rPr lang="en-US" altLang="en-US" dirty="0" smtClean="0">
                <a:latin typeface="Arial" pitchFamily="34" charset="0"/>
              </a:rPr>
              <a:t>http://owl.english.purdue.edu/owl/resource/560/02</a:t>
            </a: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90699ECB-E4AA-47FD-AD4A-A060EB158808}" type="slidenum">
              <a:rPr lang="en-US" smtClean="0"/>
              <a:pPr/>
              <a:t>29</a:t>
            </a:fld>
            <a:endParaRPr lang="en-US" dirty="0" smtClean="0"/>
          </a:p>
        </p:txBody>
      </p:sp>
    </p:spTree>
    <p:extLst>
      <p:ext uri="{BB962C8B-B14F-4D97-AF65-F5344CB8AC3E}">
        <p14:creationId xmlns:p14="http://schemas.microsoft.com/office/powerpoint/2010/main" val="418029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This slide continues explaining formatting in-text citations with summary/ paraphrase.</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CDE7E93A-326D-406B-932E-CBB9AE506F66}" type="slidenum">
              <a:rPr lang="en-US" smtClean="0"/>
              <a:pPr/>
              <a:t>30</a:t>
            </a:fld>
            <a:endParaRPr lang="en-US" dirty="0" smtClean="0"/>
          </a:p>
        </p:txBody>
      </p:sp>
    </p:spTree>
    <p:extLst>
      <p:ext uri="{BB962C8B-B14F-4D97-AF65-F5344CB8AC3E}">
        <p14:creationId xmlns:p14="http://schemas.microsoft.com/office/powerpoint/2010/main" val="75481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Acquiring a rich repertoire of signal words and phrases is the key to success in representing others</a:t>
            </a:r>
            <a:r>
              <a:rPr lang="ja-JP" altLang="en-US" smtClean="0">
                <a:latin typeface="Arial" pitchFamily="34" charset="0"/>
              </a:rPr>
              <a:t>’</a:t>
            </a:r>
            <a:r>
              <a:rPr lang="en-US" altLang="ja-JP" dirty="0" smtClean="0">
                <a:latin typeface="Arial" pitchFamily="34" charset="0"/>
              </a:rPr>
              <a:t> ideas in academic writing. This slide provides a few examples of those and reminds that APA requires to use the past or present perfect tense of verbs in signal phrases.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The facilitator might want to point to the chapter in the composition book that introduces and practices signal words. </a:t>
            </a: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49BC6DB6-1844-441E-B42B-986DD56C5CDC}" type="slidenum">
              <a:rPr lang="en-US" smtClean="0"/>
              <a:pPr/>
              <a:t>31</a:t>
            </a:fld>
            <a:endParaRPr lang="en-US" dirty="0" smtClean="0"/>
          </a:p>
        </p:txBody>
      </p:sp>
    </p:spTree>
    <p:extLst>
      <p:ext uri="{BB962C8B-B14F-4D97-AF65-F5344CB8AC3E}">
        <p14:creationId xmlns:p14="http://schemas.microsoft.com/office/powerpoint/2010/main" val="352398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explains and exemplifies the specific cases of in-text citations. It might be supplemented with </a:t>
            </a:r>
            <a:r>
              <a:rPr lang="ja-JP" altLang="en-US" smtClean="0">
                <a:latin typeface="Arial" pitchFamily="34" charset="0"/>
              </a:rPr>
              <a:t>“</a:t>
            </a:r>
            <a:r>
              <a:rPr lang="en-US" altLang="ja-JP" dirty="0" smtClean="0">
                <a:latin typeface="Arial" pitchFamily="34" charset="0"/>
              </a:rPr>
              <a:t>Author/Authors</a:t>
            </a:r>
            <a:r>
              <a:rPr lang="ja-JP" altLang="en-US" smtClean="0">
                <a:latin typeface="Arial" pitchFamily="34" charset="0"/>
              </a:rPr>
              <a:t>”</a:t>
            </a:r>
            <a:r>
              <a:rPr lang="en-US" altLang="ja-JP" dirty="0" smtClean="0">
                <a:latin typeface="Arial" pitchFamily="34" charset="0"/>
              </a:rPr>
              <a:t> section from OWL http://owl.english.purdue.edu/owl/resource/560/03/</a:t>
            </a:r>
          </a:p>
          <a:p>
            <a:pPr eaLnBrk="1" hangingPunct="1">
              <a:lnSpc>
                <a:spcPct val="90000"/>
              </a:lnSpc>
              <a:spcBef>
                <a:spcPct val="0"/>
              </a:spcBef>
            </a:pPr>
            <a:endParaRPr lang="en-US" altLang="en-US" dirty="0" smtClean="0">
              <a:latin typeface="Arial" pitchFamily="34" charset="0"/>
            </a:endParaRPr>
          </a:p>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93A5EEE1-C7E9-46AE-9D74-DE149B791D2D}" type="slidenum">
              <a:rPr lang="en-US" smtClean="0"/>
              <a:pPr/>
              <a:t>32</a:t>
            </a:fld>
            <a:endParaRPr lang="en-US" dirty="0" smtClean="0"/>
          </a:p>
        </p:txBody>
      </p:sp>
    </p:spTree>
    <p:extLst>
      <p:ext uri="{BB962C8B-B14F-4D97-AF65-F5344CB8AC3E}">
        <p14:creationId xmlns:p14="http://schemas.microsoft.com/office/powerpoint/2010/main" val="342674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explains and exemplifies the specific cases of in-text citations. It might be supplemented with </a:t>
            </a:r>
            <a:r>
              <a:rPr lang="ja-JP" altLang="en-US" smtClean="0">
                <a:latin typeface="Arial" pitchFamily="34" charset="0"/>
              </a:rPr>
              <a:t>“</a:t>
            </a:r>
            <a:r>
              <a:rPr lang="en-US" altLang="ja-JP" dirty="0" smtClean="0">
                <a:latin typeface="Arial" pitchFamily="34" charset="0"/>
              </a:rPr>
              <a:t>Author/Authors</a:t>
            </a:r>
            <a:r>
              <a:rPr lang="ja-JP" altLang="en-US" smtClean="0">
                <a:latin typeface="Arial" pitchFamily="34" charset="0"/>
              </a:rPr>
              <a:t>”</a:t>
            </a:r>
            <a:r>
              <a:rPr lang="en-US" altLang="ja-JP" dirty="0" smtClean="0">
                <a:latin typeface="Arial" pitchFamily="34" charset="0"/>
              </a:rPr>
              <a:t> section from OWL http://owl.english.purdue.edu/owl/resource/560/03/</a:t>
            </a:r>
          </a:p>
          <a:p>
            <a:pPr eaLnBrk="1" hangingPunct="1">
              <a:lnSpc>
                <a:spcPct val="90000"/>
              </a:lnSpc>
              <a:spcBef>
                <a:spcPct val="0"/>
              </a:spcBef>
            </a:pPr>
            <a:endParaRPr lang="en-US" altLang="en-US" dirty="0" smtClean="0">
              <a:latin typeface="Arial" pitchFamily="34" charset="0"/>
            </a:endParaRPr>
          </a:p>
          <a:p>
            <a:pPr eaLnBrk="1" hangingPunct="1">
              <a:spcBef>
                <a:spcPct val="0"/>
              </a:spcBef>
            </a:pP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C1DC3C8A-94F8-44B2-8F44-51621FC54F52}" type="slidenum">
              <a:rPr lang="en-US" smtClean="0"/>
              <a:pPr/>
              <a:t>33</a:t>
            </a:fld>
            <a:endParaRPr lang="en-US" dirty="0" smtClean="0"/>
          </a:p>
        </p:txBody>
      </p:sp>
    </p:spTree>
    <p:extLst>
      <p:ext uri="{BB962C8B-B14F-4D97-AF65-F5344CB8AC3E}">
        <p14:creationId xmlns:p14="http://schemas.microsoft.com/office/powerpoint/2010/main" val="403672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There are many rules for following APA format, and the facilitator should stress that it is nearly impossible to memorize them all.  Students</a:t>
            </a:r>
            <a:r>
              <a:rPr lang="ja-JP" altLang="en-US" smtClean="0">
                <a:latin typeface="Arial" pitchFamily="34" charset="0"/>
              </a:rPr>
              <a:t>’</a:t>
            </a:r>
            <a:r>
              <a:rPr lang="en-US" altLang="ja-JP" dirty="0" smtClean="0">
                <a:latin typeface="Arial"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There are other resources for finding current information on APA documentation style.  The APA web site offers some limited information about recent format changes, especially regarding the documentation of World Wide Web and electronic sources.  The Purdue University Writing Lab has a page on APA formatting and documentation style at its web site: http://owl.english.purdue.edu/owl/resource/560/01/  For quick questions on APA format, students can also call the Writing Lab Grammar Hotline at 494-3723.</a:t>
            </a:r>
          </a:p>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AE479DA4-011B-4EFC-832D-F3E92CEA3797}" type="slidenum">
              <a:rPr lang="en-US" smtClean="0"/>
              <a:pPr/>
              <a:t>34</a:t>
            </a:fld>
            <a:endParaRPr lang="en-US" dirty="0" smtClean="0"/>
          </a:p>
        </p:txBody>
      </p:sp>
    </p:spTree>
    <p:extLst>
      <p:ext uri="{BB962C8B-B14F-4D97-AF65-F5344CB8AC3E}">
        <p14:creationId xmlns:p14="http://schemas.microsoft.com/office/powerpoint/2010/main" val="400713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i="1" dirty="0" smtClean="0">
                <a:latin typeface="Arial" pitchFamily="34" charset="0"/>
              </a:rPr>
              <a:t>Publication Manual of the American Psychological Association</a:t>
            </a:r>
            <a:r>
              <a:rPr lang="en-US" altLang="en-US" dirty="0" smtClean="0">
                <a:latin typeface="Arial" pitchFamily="34" charset="0"/>
              </a:rPr>
              <a:t>, 6</a:t>
            </a:r>
            <a:r>
              <a:rPr lang="en-US" altLang="en-US" baseline="30000" dirty="0" smtClean="0">
                <a:latin typeface="Arial" pitchFamily="34" charset="0"/>
              </a:rPr>
              <a:t>th</a:t>
            </a:r>
            <a:r>
              <a:rPr lang="en-US" altLang="en-US" dirty="0" smtClean="0">
                <a:latin typeface="Arial" pitchFamily="34" charset="0"/>
              </a:rPr>
              <a:t> ed., contains detailed guidelines to formatting a paper in the APA style. APA style is most commonly used for formatting papers in the Social Sciences—business, economics, psychology, sociology, nursing, etc. Updates to APA are posted on the APA website www.apastyle.org. You may also reference the Purdue OWL: http://owl.english.purdue.edu/.</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9765E41A-F57E-4533-AAC0-5CF70A4AB379}" type="slidenum">
              <a:rPr lang="en-US" smtClean="0"/>
              <a:pPr/>
              <a:t>17</a:t>
            </a:fld>
            <a:endParaRPr lang="en-US" dirty="0" smtClean="0"/>
          </a:p>
        </p:txBody>
      </p:sp>
    </p:spTree>
    <p:extLst>
      <p:ext uri="{BB962C8B-B14F-4D97-AF65-F5344CB8AC3E}">
        <p14:creationId xmlns:p14="http://schemas.microsoft.com/office/powerpoint/2010/main" val="130290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altLang="en-US" b="1" dirty="0" smtClean="0">
                <a:latin typeface="Arial" pitchFamily="34" charset="0"/>
              </a:rPr>
              <a:t>Rationale:  </a:t>
            </a:r>
            <a:r>
              <a:rPr lang="en-US" altLang="en-US" dirty="0" smtClean="0">
                <a:latin typeface="Arial" pitchFamily="34" charset="0"/>
              </a:rPr>
              <a:t>Welcome to </a:t>
            </a:r>
            <a:r>
              <a:rPr lang="ja-JP" altLang="en-US" dirty="0" smtClean="0">
                <a:latin typeface="Arial" pitchFamily="34" charset="0"/>
              </a:rPr>
              <a:t>“</a:t>
            </a:r>
            <a:r>
              <a:rPr lang="en-US" altLang="ja-JP" dirty="0" smtClean="0">
                <a:latin typeface="Arial" pitchFamily="34" charset="0"/>
              </a:rPr>
              <a:t>Conquering the Comma.</a:t>
            </a:r>
            <a:r>
              <a:rPr lang="ja-JP" altLang="en-US" dirty="0" smtClean="0">
                <a:latin typeface="Arial" pitchFamily="34" charset="0"/>
              </a:rPr>
              <a:t>”</a:t>
            </a:r>
            <a:r>
              <a:rPr lang="en-US" altLang="ja-JP" dirty="0" smtClean="0">
                <a:latin typeface="Arial" pitchFamily="34" charset="0"/>
              </a:rPr>
              <a:t>   This presentation is designed to acquaint your students with the rules of comma usage, including placement in compound sentences, after introductory elements, with dependent phrases and clauses, around nonessential elements, in a series, and with adjectives.  This presentation will also cover methods for avoiding a common comma error—the comma splice. The thirty-one slide presented here are designed to aid the facilitator in an interactive presentation of the elements of comma usage.  This presentation is ideal for the beginning of a composition course, the assignment of a writing project, or as a refresher presentation for grammar usage. </a:t>
            </a:r>
          </a:p>
          <a:p>
            <a:pPr eaLnBrk="1" hangingPunct="1">
              <a:spcBef>
                <a:spcPct val="0"/>
              </a:spcBef>
            </a:pPr>
            <a:r>
              <a:rPr lang="en-US" altLang="en-US" dirty="0" smtClean="0">
                <a:latin typeface="Arial" pitchFamily="34" charset="0"/>
              </a:rPr>
              <a:t>This presentation may be supplemented with OWL resources here: http://owl.english.purdue.edu/owl/.</a:t>
            </a:r>
          </a:p>
          <a:p>
            <a:pPr eaLnBrk="1" hangingPunct="1">
              <a:spcBef>
                <a:spcPct val="0"/>
              </a:spcBef>
            </a:pPr>
            <a:endParaRPr lang="en-US" altLang="en-US" dirty="0" smtClean="0">
              <a:latin typeface="Arial" pitchFamily="34" charset="0"/>
            </a:endParaRPr>
          </a:p>
          <a:p>
            <a:pPr eaLnBrk="1" hangingPunct="1">
              <a:spcBef>
                <a:spcPct val="0"/>
              </a:spcBef>
            </a:pPr>
            <a:r>
              <a:rPr lang="en-US" altLang="en-US" b="1" dirty="0" smtClean="0">
                <a:latin typeface="Arial" pitchFamily="34" charset="0"/>
              </a:rPr>
              <a:t>Directions:  </a:t>
            </a:r>
            <a:r>
              <a:rPr lang="en-US" altLang="en-US" dirty="0" smtClean="0">
                <a:latin typeface="Arial" pitchFamily="34" charset="0"/>
              </a:rPr>
              <a:t>Each slide is activated by a single mouse click, unless otherwise noted in bold at the bottom of each notes page.</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Writer and Designer: Jennifer Liethen Kunka</a:t>
            </a:r>
          </a:p>
          <a:p>
            <a:pPr eaLnBrk="1" hangingPunct="1">
              <a:spcBef>
                <a:spcPct val="0"/>
              </a:spcBef>
            </a:pPr>
            <a:r>
              <a:rPr lang="en-US" altLang="en-US" dirty="0" smtClean="0">
                <a:latin typeface="Arial" pitchFamily="34" charset="0"/>
              </a:rPr>
              <a:t>Contributors:  Muriel Harris, Karen Bishop, Bryan Kopp, Matthew Mooney, David Neyhart, and Andrew Kunka</a:t>
            </a:r>
          </a:p>
          <a:p>
            <a:pPr eaLnBrk="1" hangingPunct="1">
              <a:spcBef>
                <a:spcPct val="0"/>
              </a:spcBef>
            </a:pPr>
            <a:r>
              <a:rPr lang="en-US" altLang="en-US" dirty="0" smtClean="0">
                <a:latin typeface="Arial" pitchFamily="34" charset="0"/>
              </a:rPr>
              <a:t>Updated by H. Allen Brizee, 2007.</a:t>
            </a:r>
          </a:p>
          <a:p>
            <a:pPr eaLnBrk="1" hangingPunct="1">
              <a:spcBef>
                <a:spcPct val="0"/>
              </a:spcBef>
            </a:pPr>
            <a:r>
              <a:rPr lang="en-US" altLang="en-US" dirty="0" smtClean="0"/>
              <a:t>Design Contributor and Revising Author: Veronika Maliborska, 2014</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Developed with resources courtesy of the Purdue University Writing Lab</a:t>
            </a:r>
          </a:p>
          <a:p>
            <a:pPr eaLnBrk="1" hangingPunct="1">
              <a:spcBef>
                <a:spcPct val="0"/>
              </a:spcBef>
            </a:pPr>
            <a:r>
              <a:rPr lang="en-US" altLang="en-US" dirty="0" smtClean="0">
                <a:latin typeface="Arial" pitchFamily="34" charset="0"/>
              </a:rPr>
              <a:t>Grant funding courtesy of the Multimedia Instructional Development Center at Purdue University</a:t>
            </a:r>
          </a:p>
          <a:p>
            <a:pPr eaLnBrk="1" hangingPunct="1">
              <a:spcBef>
                <a:spcPct val="0"/>
              </a:spcBef>
            </a:pPr>
            <a:r>
              <a:rPr lang="en-US" altLang="en-US" dirty="0" smtClean="0">
                <a:latin typeface="Arial" pitchFamily="34" charset="0"/>
              </a:rPr>
              <a:t>© Copyright Purdue University, 2000, 2007.</a:t>
            </a:r>
          </a:p>
        </p:txBody>
      </p:sp>
      <p:sp>
        <p:nvSpPr>
          <p:cNvPr id="29700" name="Slide Number Placeholder 3"/>
          <p:cNvSpPr>
            <a:spLocks noGrp="1"/>
          </p:cNvSpPr>
          <p:nvPr>
            <p:ph type="sldNum" sz="quarter" idx="5"/>
          </p:nvPr>
        </p:nvSpPr>
        <p:spPr bwMode="auto">
          <a:noFill/>
          <a:ln>
            <a:miter lim="800000"/>
            <a:headEnd/>
            <a:tailEnd/>
          </a:ln>
        </p:spPr>
        <p:txBody>
          <a:bodyPr/>
          <a:lstStyle/>
          <a:p>
            <a:fld id="{38A953CA-E8F9-45C9-B378-8869FE1265EC}" type="slidenum">
              <a:rPr lang="en-US"/>
              <a:pPr/>
              <a:t>35</a:t>
            </a:fld>
            <a:endParaRPr lang="en-US" dirty="0"/>
          </a:p>
        </p:txBody>
      </p:sp>
    </p:spTree>
    <p:extLst>
      <p:ext uri="{BB962C8B-B14F-4D97-AF65-F5344CB8AC3E}">
        <p14:creationId xmlns:p14="http://schemas.microsoft.com/office/powerpoint/2010/main" val="127579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dirty="0" smtClean="0">
                <a:latin typeface="Arial" pitchFamily="34" charset="0"/>
              </a:rPr>
              <a:t>Key Concepts:  </a:t>
            </a:r>
            <a:r>
              <a:rPr lang="en-US" altLang="en-US" dirty="0" smtClean="0">
                <a:latin typeface="Arial" pitchFamily="34" charset="0"/>
              </a:rPr>
              <a:t>The facilitator may choose to invite the audience to respond to the title question and allow participants to discuss the function of the comma.  Many writers become frustrated with comma usage because they are unsure of where to place them in their sentences.  This presentation is designed to demystify the placement and usage of commas.</a:t>
            </a:r>
          </a:p>
          <a:p>
            <a:pPr eaLnBrk="1" hangingPunct="1">
              <a:spcBef>
                <a:spcPct val="0"/>
              </a:spcBef>
            </a:pPr>
            <a:r>
              <a:rPr lang="en-US" altLang="en-US" dirty="0" smtClean="0">
                <a:latin typeface="Arial" pitchFamily="34" charset="0"/>
              </a:rPr>
              <a:t>The facilitator may stress to participants that commas should not be ignored in writing; they are often needed to clarify meaning within a sentence and can help to avoid confusion.</a:t>
            </a:r>
          </a:p>
          <a:p>
            <a:pPr eaLnBrk="1" hangingPunct="1">
              <a:spcBef>
                <a:spcPct val="0"/>
              </a:spcBef>
            </a:pPr>
            <a:endParaRPr lang="en-US" altLang="en-US" dirty="0" smtClean="0">
              <a:latin typeface="Arial" pitchFamily="34" charset="0"/>
            </a:endParaRPr>
          </a:p>
          <a:p>
            <a:pPr eaLnBrk="1" hangingPunct="1">
              <a:spcBef>
                <a:spcPct val="0"/>
              </a:spcBef>
            </a:pPr>
            <a:r>
              <a:rPr lang="en-US" altLang="en-US" b="1" dirty="0" smtClean="0">
                <a:latin typeface="Arial" pitchFamily="34" charset="0"/>
              </a:rPr>
              <a:t>Click mouse after title question to reveal each response.</a:t>
            </a: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DA0DDA0E-77EA-4331-9527-5EE52F3254F0}" type="slidenum">
              <a:rPr lang="en-US"/>
              <a:pPr/>
              <a:t>36</a:t>
            </a:fld>
            <a:endParaRPr lang="en-US" dirty="0"/>
          </a:p>
        </p:txBody>
      </p:sp>
    </p:spTree>
    <p:extLst>
      <p:ext uri="{BB962C8B-B14F-4D97-AF65-F5344CB8AC3E}">
        <p14:creationId xmlns:p14="http://schemas.microsoft.com/office/powerpoint/2010/main" val="22032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dirty="0" smtClean="0">
                <a:latin typeface="Arial" pitchFamily="34" charset="0"/>
              </a:rPr>
              <a:t>Activity:  </a:t>
            </a:r>
            <a:r>
              <a:rPr lang="en-US" altLang="en-US" dirty="0" smtClean="0">
                <a:latin typeface="Arial" pitchFamily="34" charset="0"/>
              </a:rPr>
              <a:t>The facilitator may stress to participants that a series includes a list of words, but it can also include a list of phrases or clauses.  This exercise allows participants to determine when the commas should be placed in each sentence.</a:t>
            </a:r>
          </a:p>
        </p:txBody>
      </p:sp>
      <p:sp>
        <p:nvSpPr>
          <p:cNvPr id="49156" name="Slide Number Placeholder 3"/>
          <p:cNvSpPr>
            <a:spLocks noGrp="1"/>
          </p:cNvSpPr>
          <p:nvPr>
            <p:ph type="sldNum" sz="quarter" idx="5"/>
          </p:nvPr>
        </p:nvSpPr>
        <p:spPr bwMode="auto">
          <a:noFill/>
          <a:ln>
            <a:miter lim="800000"/>
            <a:headEnd/>
            <a:tailEnd/>
          </a:ln>
        </p:spPr>
        <p:txBody>
          <a:bodyPr/>
          <a:lstStyle/>
          <a:p>
            <a:fld id="{526742A4-A2F7-43F6-8898-CD7469C0D28E}" type="slidenum">
              <a:rPr lang="en-US"/>
              <a:pPr/>
              <a:t>37</a:t>
            </a:fld>
            <a:endParaRPr lang="en-US" dirty="0"/>
          </a:p>
        </p:txBody>
      </p:sp>
    </p:spTree>
    <p:extLst>
      <p:ext uri="{BB962C8B-B14F-4D97-AF65-F5344CB8AC3E}">
        <p14:creationId xmlns:p14="http://schemas.microsoft.com/office/powerpoint/2010/main" val="3385050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dirty="0" smtClean="0">
                <a:latin typeface="Arial" pitchFamily="34" charset="0"/>
              </a:rPr>
              <a:t>Activity:  </a:t>
            </a:r>
            <a:r>
              <a:rPr lang="en-US" altLang="en-US" dirty="0" smtClean="0">
                <a:latin typeface="Arial" pitchFamily="34" charset="0"/>
              </a:rPr>
              <a:t>The facilitator may stress to participants that a series includes a list of words, but it can also include a list of phrases or clauses.  This exercise allows participants to determine when the commas should be placed in each sentence.</a:t>
            </a:r>
          </a:p>
        </p:txBody>
      </p:sp>
      <p:sp>
        <p:nvSpPr>
          <p:cNvPr id="50180" name="Slide Number Placeholder 3"/>
          <p:cNvSpPr>
            <a:spLocks noGrp="1"/>
          </p:cNvSpPr>
          <p:nvPr>
            <p:ph type="sldNum" sz="quarter" idx="5"/>
          </p:nvPr>
        </p:nvSpPr>
        <p:spPr bwMode="auto">
          <a:noFill/>
          <a:ln>
            <a:miter lim="800000"/>
            <a:headEnd/>
            <a:tailEnd/>
          </a:ln>
        </p:spPr>
        <p:txBody>
          <a:bodyPr/>
          <a:lstStyle/>
          <a:p>
            <a:fld id="{3B26446E-4955-471C-9804-15505C3F2363}" type="slidenum">
              <a:rPr lang="en-US"/>
              <a:pPr/>
              <a:t>38</a:t>
            </a:fld>
            <a:endParaRPr lang="en-US" dirty="0"/>
          </a:p>
        </p:txBody>
      </p:sp>
    </p:spTree>
    <p:extLst>
      <p:ext uri="{BB962C8B-B14F-4D97-AF65-F5344CB8AC3E}">
        <p14:creationId xmlns:p14="http://schemas.microsoft.com/office/powerpoint/2010/main" val="2562060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dirty="0" smtClean="0">
                <a:latin typeface="Arial" pitchFamily="34" charset="0"/>
              </a:rPr>
              <a:t>Activity:  </a:t>
            </a:r>
            <a:r>
              <a:rPr lang="en-US" altLang="en-US" dirty="0" smtClean="0">
                <a:latin typeface="Arial" pitchFamily="34" charset="0"/>
              </a:rPr>
              <a:t>The facilitator may stress to participants that a series includes a list of words, but it can also include a list of phrases or clauses.  This exercise allows participants to determine when the commas should be placed in each sentence.</a:t>
            </a:r>
          </a:p>
        </p:txBody>
      </p:sp>
      <p:sp>
        <p:nvSpPr>
          <p:cNvPr id="50180" name="Slide Number Placeholder 3"/>
          <p:cNvSpPr>
            <a:spLocks noGrp="1"/>
          </p:cNvSpPr>
          <p:nvPr>
            <p:ph type="sldNum" sz="quarter" idx="5"/>
          </p:nvPr>
        </p:nvSpPr>
        <p:spPr bwMode="auto">
          <a:noFill/>
          <a:ln>
            <a:miter lim="800000"/>
            <a:headEnd/>
            <a:tailEnd/>
          </a:ln>
        </p:spPr>
        <p:txBody>
          <a:bodyPr/>
          <a:lstStyle/>
          <a:p>
            <a:fld id="{3B26446E-4955-471C-9804-15505C3F2363}" type="slidenum">
              <a:rPr lang="en-US"/>
              <a:pPr/>
              <a:t>39</a:t>
            </a:fld>
            <a:endParaRPr lang="en-US" dirty="0"/>
          </a:p>
        </p:txBody>
      </p:sp>
    </p:spTree>
    <p:extLst>
      <p:ext uri="{BB962C8B-B14F-4D97-AF65-F5344CB8AC3E}">
        <p14:creationId xmlns:p14="http://schemas.microsoft.com/office/powerpoint/2010/main" val="3354928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dirty="0" smtClean="0">
                <a:latin typeface="Arial" pitchFamily="34" charset="0"/>
              </a:rPr>
              <a:t>Rationale:</a:t>
            </a:r>
            <a:r>
              <a:rPr lang="en-US" altLang="en-US" dirty="0" smtClean="0">
                <a:latin typeface="Arial" pitchFamily="34" charset="0"/>
              </a:rPr>
              <a:t>  As the presentation concludes, the facilitator can remind students that they can come to the Writing Lab for extra help with comma usage. </a:t>
            </a:r>
          </a:p>
          <a:p>
            <a:pPr eaLnBrk="1" hangingPunct="1">
              <a:spcBef>
                <a:spcPct val="0"/>
              </a:spcBef>
            </a:pPr>
            <a:r>
              <a:rPr lang="en-US" altLang="en-US" dirty="0" smtClean="0"/>
              <a:t>The Writing Lab is located on the West Lafayette Campus in room 226 of Heavilon Hall. The lab is open 9:00am-6:00 pm. OWL, Online Writing Lab, is a reach resource of information. Its address is http://owl.english.purdue.edu. And finally, you can email your questions to OWL Mail at owlmail@owl.english.purdue.edu and our tutors will get back to you promptly. </a:t>
            </a:r>
          </a:p>
          <a:p>
            <a:pPr eaLnBrk="1" hangingPunct="1">
              <a:spcBef>
                <a:spcPct val="0"/>
              </a:spcBef>
            </a:pPr>
            <a:endParaRPr lang="en-US" altLang="en-US" dirty="0" smtClean="0">
              <a:latin typeface="Arial" pitchFamily="34" charset="0"/>
            </a:endParaRPr>
          </a:p>
          <a:p>
            <a:pPr eaLnBrk="1" hangingPunct="1">
              <a:spcBef>
                <a:spcPct val="0"/>
              </a:spcBef>
            </a:pPr>
            <a:r>
              <a:rPr lang="en-US" altLang="en-US" b="1" dirty="0" smtClean="0">
                <a:latin typeface="Arial" pitchFamily="34" charset="0"/>
              </a:rPr>
              <a:t>Click mouse after the title question.</a:t>
            </a:r>
          </a:p>
          <a:p>
            <a:pPr eaLnBrk="1" hangingPunct="1">
              <a:spcBef>
                <a:spcPct val="0"/>
              </a:spcBef>
            </a:pPr>
            <a:endParaRPr lang="en-US" altLang="en-US" b="1" dirty="0" smtClean="0">
              <a:latin typeface="Arial" pitchFamily="34" charset="0"/>
            </a:endParaRPr>
          </a:p>
          <a:p>
            <a:pPr eaLnBrk="1" hangingPunct="1">
              <a:spcBef>
                <a:spcPct val="0"/>
              </a:spcBef>
            </a:pPr>
            <a:r>
              <a:rPr lang="en-US" altLang="en-US" dirty="0" smtClean="0">
                <a:latin typeface="Arial" pitchFamily="34" charset="0"/>
              </a:rPr>
              <a:t>For additional assistance with comma usage, see:</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Harris, Muriel.  </a:t>
            </a:r>
            <a:r>
              <a:rPr lang="en-US" altLang="en-US" i="1" dirty="0" smtClean="0">
                <a:latin typeface="Arial" pitchFamily="34" charset="0"/>
              </a:rPr>
              <a:t>Prentice Hall Reference Guide to Grammar and Usage</a:t>
            </a:r>
            <a:r>
              <a:rPr lang="en-US" altLang="en-US" dirty="0" smtClean="0">
                <a:latin typeface="Arial" pitchFamily="34" charset="0"/>
              </a:rPr>
              <a:t>.  4</a:t>
            </a:r>
            <a:r>
              <a:rPr lang="en-US" altLang="en-US" baseline="30000" dirty="0" smtClean="0">
                <a:latin typeface="Arial" pitchFamily="34" charset="0"/>
              </a:rPr>
              <a:t>th</a:t>
            </a:r>
            <a:r>
              <a:rPr lang="en-US" altLang="en-US" dirty="0" smtClean="0">
                <a:latin typeface="Arial" pitchFamily="34" charset="0"/>
              </a:rPr>
              <a:t> ed.  Upper Saddle River, NJ: Prentice Hall, 2000.</a:t>
            </a:r>
          </a:p>
        </p:txBody>
      </p:sp>
      <p:sp>
        <p:nvSpPr>
          <p:cNvPr id="54276" name="Slide Number Placeholder 3"/>
          <p:cNvSpPr>
            <a:spLocks noGrp="1"/>
          </p:cNvSpPr>
          <p:nvPr>
            <p:ph type="sldNum" sz="quarter" idx="5"/>
          </p:nvPr>
        </p:nvSpPr>
        <p:spPr bwMode="auto">
          <a:noFill/>
          <a:ln>
            <a:miter lim="800000"/>
            <a:headEnd/>
            <a:tailEnd/>
          </a:ln>
        </p:spPr>
        <p:txBody>
          <a:bodyPr/>
          <a:lstStyle/>
          <a:p>
            <a:fld id="{33EE83FB-93FD-449D-B2AD-DA11F4FF2BDF}" type="slidenum">
              <a:rPr lang="en-US"/>
              <a:pPr/>
              <a:t>40</a:t>
            </a:fld>
            <a:endParaRPr lang="en-US" dirty="0"/>
          </a:p>
        </p:txBody>
      </p:sp>
    </p:spTree>
    <p:extLst>
      <p:ext uri="{BB962C8B-B14F-4D97-AF65-F5344CB8AC3E}">
        <p14:creationId xmlns:p14="http://schemas.microsoft.com/office/powerpoint/2010/main" val="27811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presents the general format of an APA formatted paper: An essay should be typed and double-spaced on the standard-sized paper (8.5</a:t>
            </a:r>
            <a:r>
              <a:rPr lang="ja-JP" altLang="en-US" smtClean="0">
                <a:latin typeface="Arial" pitchFamily="34" charset="0"/>
              </a:rPr>
              <a:t>”</a:t>
            </a:r>
            <a:r>
              <a:rPr lang="en-US" altLang="ja-JP" dirty="0" smtClean="0">
                <a:latin typeface="Arial" pitchFamily="34" charset="0"/>
              </a:rPr>
              <a:t>x11</a:t>
            </a:r>
            <a:r>
              <a:rPr lang="ja-JP" altLang="en-US" smtClean="0">
                <a:latin typeface="Arial" pitchFamily="34" charset="0"/>
              </a:rPr>
              <a:t>”</a:t>
            </a:r>
            <a:r>
              <a:rPr lang="en-US" altLang="ja-JP" dirty="0" smtClean="0">
                <a:latin typeface="Arial" pitchFamily="34" charset="0"/>
              </a:rPr>
              <a:t>) with 1</a:t>
            </a:r>
            <a:r>
              <a:rPr lang="ja-JP" altLang="en-US" smtClean="0">
                <a:latin typeface="Arial" pitchFamily="34" charset="0"/>
              </a:rPr>
              <a:t>”</a:t>
            </a:r>
            <a:r>
              <a:rPr lang="en-US" altLang="ja-JP" dirty="0" smtClean="0">
                <a:latin typeface="Arial"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dirty="0" smtClean="0">
              <a:latin typeface="Arial"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96C7CAC1-B63B-421D-9BE8-B3087BE9701D}" type="slidenum">
              <a:rPr lang="en-US" smtClean="0"/>
              <a:pPr/>
              <a:t>18</a:t>
            </a:fld>
            <a:endParaRPr lang="en-US" dirty="0" smtClean="0"/>
          </a:p>
        </p:txBody>
      </p:sp>
    </p:spTree>
    <p:extLst>
      <p:ext uri="{BB962C8B-B14F-4D97-AF65-F5344CB8AC3E}">
        <p14:creationId xmlns:p14="http://schemas.microsoft.com/office/powerpoint/2010/main" val="139553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presents the general format of an APA formatted paper: An essay should be typed and double-spaced on the standard-sized paper (8.5</a:t>
            </a:r>
            <a:r>
              <a:rPr lang="ja-JP" altLang="en-US" smtClean="0">
                <a:latin typeface="Arial" pitchFamily="34" charset="0"/>
              </a:rPr>
              <a:t>”</a:t>
            </a:r>
            <a:r>
              <a:rPr lang="en-US" altLang="ja-JP" dirty="0" smtClean="0">
                <a:latin typeface="Arial" pitchFamily="34" charset="0"/>
              </a:rPr>
              <a:t>x11</a:t>
            </a:r>
            <a:r>
              <a:rPr lang="ja-JP" altLang="en-US" smtClean="0">
                <a:latin typeface="Arial" pitchFamily="34" charset="0"/>
              </a:rPr>
              <a:t>”</a:t>
            </a:r>
            <a:r>
              <a:rPr lang="en-US" altLang="ja-JP" dirty="0" smtClean="0">
                <a:latin typeface="Arial" pitchFamily="34" charset="0"/>
              </a:rPr>
              <a:t>) with 1</a:t>
            </a:r>
            <a:r>
              <a:rPr lang="ja-JP" altLang="en-US" smtClean="0">
                <a:latin typeface="Arial" pitchFamily="34" charset="0"/>
              </a:rPr>
              <a:t>”</a:t>
            </a:r>
            <a:r>
              <a:rPr lang="en-US" altLang="ja-JP" dirty="0" smtClean="0">
                <a:latin typeface="Arial"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dirty="0" smtClean="0">
              <a:latin typeface="Arial" pitchFamily="34" charset="0"/>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1F94FB75-2291-4877-B0A5-BDEE41EE434C}" type="slidenum">
              <a:rPr lang="en-US" smtClean="0"/>
              <a:pPr/>
              <a:t>19</a:t>
            </a:fld>
            <a:endParaRPr lang="en-US" dirty="0" smtClean="0"/>
          </a:p>
        </p:txBody>
      </p:sp>
    </p:spTree>
    <p:extLst>
      <p:ext uri="{BB962C8B-B14F-4D97-AF65-F5344CB8AC3E}">
        <p14:creationId xmlns:p14="http://schemas.microsoft.com/office/powerpoint/2010/main" val="247305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introduces four required part of an APA paper: a title page, abstract, main body (essay itself), and a list of References. An abstract page and list of references are titled as Abstract and Reference, respectively.</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It is important to remind students that each page should have a page header with a short title and page number.  </a:t>
            </a: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This slide can be supplemented by the </a:t>
            </a:r>
            <a:r>
              <a:rPr lang="ja-JP" altLang="en-US" smtClean="0">
                <a:latin typeface="Arial" pitchFamily="34" charset="0"/>
              </a:rPr>
              <a:t>“</a:t>
            </a:r>
            <a:r>
              <a:rPr lang="en-US" altLang="ja-JP" dirty="0" smtClean="0">
                <a:latin typeface="Arial" pitchFamily="34" charset="0"/>
              </a:rPr>
              <a:t>General Format</a:t>
            </a:r>
            <a:r>
              <a:rPr lang="ja-JP" altLang="en-US" smtClean="0">
                <a:latin typeface="Arial" pitchFamily="34" charset="0"/>
              </a:rPr>
              <a:t>”</a:t>
            </a:r>
            <a:r>
              <a:rPr lang="en-US" altLang="ja-JP" dirty="0" smtClean="0">
                <a:latin typeface="Arial" pitchFamily="34" charset="0"/>
              </a:rPr>
              <a:t> section from OWL http://owl.english.purdue.edu/owl/resource/560/01/</a:t>
            </a:r>
            <a:endParaRPr lang="en-US" altLang="en-US" dirty="0" smtClean="0">
              <a:latin typeface="Arial" pitchFamily="34" charset="0"/>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EC9C02F1-1BD7-423C-B230-8355A2722E91}" type="slidenum">
              <a:rPr lang="en-US" smtClean="0"/>
              <a:pPr/>
              <a:t>20</a:t>
            </a:fld>
            <a:endParaRPr lang="en-US" dirty="0" smtClean="0"/>
          </a:p>
        </p:txBody>
      </p:sp>
    </p:spTree>
    <p:extLst>
      <p:ext uri="{BB962C8B-B14F-4D97-AF65-F5344CB8AC3E}">
        <p14:creationId xmlns:p14="http://schemas.microsoft.com/office/powerpoint/2010/main" val="12002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altLang="en-US" dirty="0" smtClean="0">
              <a:latin typeface="Arial" pitchFamily="34" charset="0"/>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9BF5F2ED-A287-43A0-8567-F8236195D879}" type="slidenum">
              <a:rPr lang="en-US" smtClean="0"/>
              <a:pPr/>
              <a:t>21</a:t>
            </a:fld>
            <a:endParaRPr lang="en-US" dirty="0" smtClean="0"/>
          </a:p>
        </p:txBody>
      </p:sp>
    </p:spTree>
    <p:extLst>
      <p:ext uri="{BB962C8B-B14F-4D97-AF65-F5344CB8AC3E}">
        <p14:creationId xmlns:p14="http://schemas.microsoft.com/office/powerpoint/2010/main" val="377901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provides the basic reminders about formatting the text: </a:t>
            </a:r>
          </a:p>
          <a:p>
            <a:pPr eaLnBrk="1" hangingPunct="1">
              <a:lnSpc>
                <a:spcPct val="90000"/>
              </a:lnSpc>
              <a:spcBef>
                <a:spcPct val="0"/>
              </a:spcBef>
              <a:buFontTx/>
              <a:buAutoNum type="arabicParenR"/>
            </a:pPr>
            <a:r>
              <a:rPr lang="en-US" altLang="en-US" dirty="0" smtClean="0">
                <a:latin typeface="Arial" pitchFamily="34" charset="0"/>
              </a:rPr>
              <a:t>Make sure that the first text page is page number 3 (page#1 is a title page, page #2 is an abstract page).</a:t>
            </a:r>
          </a:p>
          <a:p>
            <a:pPr eaLnBrk="1" hangingPunct="1">
              <a:lnSpc>
                <a:spcPct val="90000"/>
              </a:lnSpc>
              <a:spcBef>
                <a:spcPct val="0"/>
              </a:spcBef>
              <a:buFontTx/>
              <a:buAutoNum type="arabicParenR"/>
            </a:pPr>
            <a:r>
              <a:rPr lang="en-US" altLang="en-US" dirty="0" smtClean="0">
                <a:latin typeface="Arial" pitchFamily="34" charset="0"/>
              </a:rPr>
              <a:t>Start with typing the essay title centered, at the top of the page.</a:t>
            </a:r>
          </a:p>
          <a:p>
            <a:pPr eaLnBrk="1" hangingPunct="1">
              <a:lnSpc>
                <a:spcPct val="90000"/>
              </a:lnSpc>
              <a:spcBef>
                <a:spcPct val="0"/>
              </a:spcBef>
              <a:buFontTx/>
              <a:buAutoNum type="arabicParenR"/>
            </a:pPr>
            <a:r>
              <a:rPr lang="en-US" altLang="en-US" dirty="0" smtClean="0">
                <a:latin typeface="Arial" pitchFamily="34" charset="0"/>
              </a:rPr>
              <a:t>Type the text double-space with all sections following each other without a break. Do not use white space between paragraphs. </a:t>
            </a:r>
          </a:p>
          <a:p>
            <a:pPr eaLnBrk="1" hangingPunct="1">
              <a:lnSpc>
                <a:spcPct val="90000"/>
              </a:lnSpc>
              <a:spcBef>
                <a:spcPct val="0"/>
              </a:spcBef>
              <a:buFontTx/>
              <a:buAutoNum type="arabicParenR"/>
            </a:pPr>
            <a:r>
              <a:rPr lang="en-US" altLang="en-US" dirty="0" smtClean="0">
                <a:latin typeface="Arial" pitchFamily="34" charset="0"/>
              </a:rPr>
              <a:t>Create parenthetical  in-text citations to identify the sources used in the paper.</a:t>
            </a:r>
          </a:p>
          <a:p>
            <a:pPr eaLnBrk="1" hangingPunct="1">
              <a:lnSpc>
                <a:spcPct val="90000"/>
              </a:lnSpc>
              <a:spcBef>
                <a:spcPct val="0"/>
              </a:spcBef>
              <a:buFontTx/>
              <a:buAutoNum type="arabicParenR"/>
            </a:pPr>
            <a:r>
              <a:rPr lang="en-US" altLang="en-US" dirty="0" smtClean="0">
                <a:latin typeface="Arial" pitchFamily="34" charset="0"/>
              </a:rPr>
              <a:t>Format tables and figures.</a:t>
            </a:r>
          </a:p>
          <a:p>
            <a:pPr eaLnBrk="1" hangingPunct="1">
              <a:lnSpc>
                <a:spcPct val="90000"/>
              </a:lnSpc>
              <a:spcBef>
                <a:spcPct val="0"/>
              </a:spcBef>
              <a:buFontTx/>
              <a:buAutoNum type="arabicParenR"/>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The following slides introduce APA formatting of references, in-text citations, and tables and figures. </a:t>
            </a:r>
          </a:p>
          <a:p>
            <a:pPr eaLnBrk="1" hangingPunct="1">
              <a:lnSpc>
                <a:spcPct val="90000"/>
              </a:lnSpc>
              <a:spcBef>
                <a:spcPct val="0"/>
              </a:spcBef>
            </a:pPr>
            <a:endParaRPr lang="en-US" altLang="en-US" dirty="0" smtClean="0">
              <a:latin typeface="Arial" pitchFamily="34" charset="0"/>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EF4798F9-5FF0-4AD7-90EA-D22E030D11A2}" type="slidenum">
              <a:rPr lang="en-US" smtClean="0"/>
              <a:pPr/>
              <a:t>22</a:t>
            </a:fld>
            <a:endParaRPr lang="en-US" dirty="0" smtClean="0"/>
          </a:p>
        </p:txBody>
      </p:sp>
    </p:spTree>
    <p:extLst>
      <p:ext uri="{BB962C8B-B14F-4D97-AF65-F5344CB8AC3E}">
        <p14:creationId xmlns:p14="http://schemas.microsoft.com/office/powerpoint/2010/main" val="151250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altLang="en-US" dirty="0" smtClean="0">
                <a:latin typeface="Arial" pitchFamily="34" charset="0"/>
              </a:rPr>
              <a:t>This slide explains the format and purpose of a references page. </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To create a references page, </a:t>
            </a:r>
          </a:p>
          <a:p>
            <a:pPr eaLnBrk="1" hangingPunct="1">
              <a:spcBef>
                <a:spcPct val="0"/>
              </a:spcBef>
              <a:buFontTx/>
              <a:buAutoNum type="arabicParenR"/>
            </a:pPr>
            <a:r>
              <a:rPr lang="en-US" altLang="en-US" dirty="0" smtClean="0">
                <a:latin typeface="Arial" pitchFamily="34" charset="0"/>
              </a:rPr>
              <a:t>center the heading—References—at the top of the page; </a:t>
            </a:r>
          </a:p>
          <a:p>
            <a:pPr eaLnBrk="1" hangingPunct="1">
              <a:spcBef>
                <a:spcPct val="0"/>
              </a:spcBef>
              <a:buFontTx/>
              <a:buAutoNum type="arabicParenR"/>
            </a:pPr>
            <a:r>
              <a:rPr lang="en-US" altLang="en-US" dirty="0" smtClean="0">
                <a:latin typeface="Arial" pitchFamily="34" charset="0"/>
              </a:rPr>
              <a:t>double-space reference entries; </a:t>
            </a:r>
          </a:p>
          <a:p>
            <a:pPr eaLnBrk="1" hangingPunct="1">
              <a:spcBef>
                <a:spcPct val="0"/>
              </a:spcBef>
              <a:buFontTx/>
              <a:buAutoNum type="arabicParenR"/>
            </a:pPr>
            <a:r>
              <a:rPr lang="en-US" altLang="en-US" dirty="0" smtClean="0">
                <a:latin typeface="Arial" pitchFamily="34" charset="0"/>
              </a:rPr>
              <a:t>flush left the first line of the entry and indent subsequent lines. To use </a:t>
            </a:r>
            <a:r>
              <a:rPr lang="ja-JP" altLang="en-US" smtClean="0">
                <a:latin typeface="Arial" pitchFamily="34" charset="0"/>
              </a:rPr>
              <a:t>“</a:t>
            </a:r>
            <a:r>
              <a:rPr lang="en-US" altLang="ja-JP" dirty="0" smtClean="0">
                <a:latin typeface="Arial" pitchFamily="34" charset="0"/>
              </a:rPr>
              <a:t>hanging</a:t>
            </a:r>
            <a:r>
              <a:rPr lang="ja-JP" altLang="en-US" smtClean="0">
                <a:latin typeface="Arial" pitchFamily="34" charset="0"/>
              </a:rPr>
              <a:t>”</a:t>
            </a:r>
            <a:r>
              <a:rPr lang="en-US" altLang="ja-JP" dirty="0" smtClean="0">
                <a:latin typeface="Arial" pitchFamily="34" charset="0"/>
              </a:rPr>
              <a:t> feature of </a:t>
            </a:r>
            <a:r>
              <a:rPr lang="ja-JP" altLang="en-US" smtClean="0">
                <a:latin typeface="Arial" pitchFamily="34" charset="0"/>
              </a:rPr>
              <a:t>“</a:t>
            </a:r>
            <a:r>
              <a:rPr lang="en-US" altLang="ja-JP" dirty="0" smtClean="0">
                <a:latin typeface="Arial" pitchFamily="34" charset="0"/>
              </a:rPr>
              <a:t>Indent and Space</a:t>
            </a:r>
            <a:r>
              <a:rPr lang="ja-JP" altLang="en-US" smtClean="0">
                <a:latin typeface="Arial" pitchFamily="34" charset="0"/>
              </a:rPr>
              <a:t>”</a:t>
            </a:r>
            <a:r>
              <a:rPr lang="en-US" altLang="ja-JP" dirty="0" smtClean="0">
                <a:latin typeface="Arial" pitchFamily="34" charset="0"/>
              </a:rPr>
              <a:t> tab, go to </a:t>
            </a:r>
            <a:r>
              <a:rPr lang="ja-JP" altLang="en-US" smtClean="0">
                <a:latin typeface="Arial" pitchFamily="34" charset="0"/>
              </a:rPr>
              <a:t>“</a:t>
            </a:r>
            <a:r>
              <a:rPr lang="en-US" altLang="ja-JP" dirty="0" smtClean="0">
                <a:latin typeface="Arial" pitchFamily="34" charset="0"/>
              </a:rPr>
              <a:t>Paragraph</a:t>
            </a:r>
            <a:r>
              <a:rPr lang="ja-JP" altLang="en-US" smtClean="0">
                <a:latin typeface="Arial" pitchFamily="34" charset="0"/>
              </a:rPr>
              <a:t>”</a:t>
            </a:r>
            <a:r>
              <a:rPr lang="en-US" altLang="ja-JP" dirty="0" smtClean="0">
                <a:latin typeface="Arial" pitchFamily="34" charset="0"/>
              </a:rPr>
              <a:t> </a:t>
            </a:r>
            <a:r>
              <a:rPr lang="en-US" altLang="ja-JP" dirty="0" smtClean="0">
                <a:latin typeface="Arial" pitchFamily="34" charset="0"/>
                <a:sym typeface="Wingdings" pitchFamily="2" charset="2"/>
              </a:rPr>
              <a:t></a:t>
            </a:r>
            <a:r>
              <a:rPr lang="ja-JP" altLang="en-US" smtClean="0">
                <a:latin typeface="Arial" pitchFamily="34" charset="0"/>
                <a:sym typeface="Wingdings" pitchFamily="2" charset="2"/>
              </a:rPr>
              <a:t>”</a:t>
            </a:r>
            <a:r>
              <a:rPr lang="en-US" altLang="ja-JP" dirty="0" smtClean="0">
                <a:latin typeface="Arial" pitchFamily="34" charset="0"/>
                <a:sym typeface="Wingdings" pitchFamily="2" charset="2"/>
              </a:rPr>
              <a:t>Indentation</a:t>
            </a:r>
            <a:r>
              <a:rPr lang="ja-JP" altLang="en-US" smtClean="0">
                <a:latin typeface="Arial" pitchFamily="34" charset="0"/>
                <a:sym typeface="Wingdings" pitchFamily="2" charset="2"/>
              </a:rPr>
              <a:t>”</a:t>
            </a:r>
            <a:r>
              <a:rPr lang="en-US" altLang="ja-JP" dirty="0" smtClean="0">
                <a:latin typeface="Arial" pitchFamily="34" charset="0"/>
                <a:sym typeface="Wingdings" pitchFamily="2" charset="2"/>
              </a:rPr>
              <a:t> choose </a:t>
            </a:r>
            <a:r>
              <a:rPr lang="ja-JP" altLang="en-US" smtClean="0">
                <a:latin typeface="Arial" pitchFamily="34" charset="0"/>
                <a:sym typeface="Wingdings" pitchFamily="2" charset="2"/>
              </a:rPr>
              <a:t>“</a:t>
            </a:r>
            <a:r>
              <a:rPr lang="en-US" altLang="ja-JP" dirty="0" smtClean="0">
                <a:latin typeface="Arial" pitchFamily="34" charset="0"/>
                <a:sym typeface="Wingdings" pitchFamily="2" charset="2"/>
              </a:rPr>
              <a:t>Hanging</a:t>
            </a:r>
            <a:r>
              <a:rPr lang="ja-JP" altLang="en-US" smtClean="0">
                <a:latin typeface="Arial" pitchFamily="34" charset="0"/>
                <a:sym typeface="Wingdings" pitchFamily="2" charset="2"/>
              </a:rPr>
              <a:t>”</a:t>
            </a:r>
            <a:r>
              <a:rPr lang="en-US" altLang="ja-JP" dirty="0" smtClean="0">
                <a:latin typeface="Arial" pitchFamily="34" charset="0"/>
                <a:sym typeface="Wingdings" pitchFamily="2" charset="2"/>
              </a:rPr>
              <a:t> in the </a:t>
            </a:r>
            <a:r>
              <a:rPr lang="ja-JP" altLang="en-US" smtClean="0">
                <a:latin typeface="Arial" pitchFamily="34" charset="0"/>
                <a:sym typeface="Wingdings" pitchFamily="2" charset="2"/>
              </a:rPr>
              <a:t>”</a:t>
            </a:r>
            <a:r>
              <a:rPr lang="en-US" altLang="ja-JP" dirty="0" smtClean="0">
                <a:latin typeface="Arial" pitchFamily="34" charset="0"/>
                <a:sym typeface="Wingdings" pitchFamily="2" charset="2"/>
              </a:rPr>
              <a:t>Special</a:t>
            </a:r>
            <a:r>
              <a:rPr lang="ja-JP" altLang="en-US" smtClean="0">
                <a:latin typeface="Arial" pitchFamily="34" charset="0"/>
                <a:sym typeface="Wingdings" pitchFamily="2" charset="2"/>
              </a:rPr>
              <a:t>”</a:t>
            </a:r>
            <a:r>
              <a:rPr lang="en-US" altLang="ja-JP" dirty="0" smtClean="0">
                <a:latin typeface="Arial" pitchFamily="34" charset="0"/>
              </a:rPr>
              <a:t> box.</a:t>
            </a:r>
          </a:p>
          <a:p>
            <a:pPr eaLnBrk="1" hangingPunct="1">
              <a:spcBef>
                <a:spcPct val="0"/>
              </a:spcBef>
              <a:buFontTx/>
              <a:buAutoNum type="arabicParenR"/>
            </a:pPr>
            <a:r>
              <a:rPr lang="en-US" altLang="en-US" dirty="0" smtClean="0">
                <a:latin typeface="Arial" pitchFamily="34" charset="0"/>
              </a:rPr>
              <a:t>Order entries alphabetically by the author</a:t>
            </a:r>
            <a:r>
              <a:rPr lang="ja-JP" altLang="en-US" smtClean="0">
                <a:latin typeface="Arial" pitchFamily="34" charset="0"/>
              </a:rPr>
              <a:t>’</a:t>
            </a:r>
            <a:r>
              <a:rPr lang="en-US" altLang="ja-JP" dirty="0" smtClean="0">
                <a:latin typeface="Arial" pitchFamily="34" charset="0"/>
              </a:rPr>
              <a:t>s surnames. If a source is anonymous, use its title as an author</a:t>
            </a:r>
            <a:r>
              <a:rPr lang="ja-JP" altLang="en-US" smtClean="0">
                <a:latin typeface="Arial" pitchFamily="34" charset="0"/>
              </a:rPr>
              <a:t>’</a:t>
            </a:r>
            <a:r>
              <a:rPr lang="en-US" altLang="ja-JP" dirty="0" smtClean="0">
                <a:latin typeface="Arial" pitchFamily="34" charset="0"/>
              </a:rPr>
              <a:t>s surname. </a:t>
            </a:r>
          </a:p>
          <a:p>
            <a:pPr eaLnBrk="1" hangingPunct="1">
              <a:spcBef>
                <a:spcPct val="0"/>
              </a:spcBef>
            </a:pPr>
            <a:r>
              <a:rPr lang="en-US" altLang="en-US" dirty="0" smtClean="0">
                <a:latin typeface="Arial" pitchFamily="34" charset="0"/>
              </a:rPr>
              <a:t> </a:t>
            </a:r>
          </a:p>
          <a:p>
            <a:pPr eaLnBrk="1" hangingPunct="1">
              <a:spcBef>
                <a:spcPct val="0"/>
              </a:spcBef>
            </a:pPr>
            <a:r>
              <a:rPr lang="en-US" altLang="en-US" dirty="0" smtClean="0">
                <a:latin typeface="Arial" pitchFamily="34" charset="0"/>
              </a:rPr>
              <a:t>Note: Unlike MLA, APA is only interested in what they call </a:t>
            </a:r>
            <a:r>
              <a:rPr lang="ja-JP" altLang="en-US" smtClean="0">
                <a:latin typeface="Arial" pitchFamily="34" charset="0"/>
              </a:rPr>
              <a:t>“</a:t>
            </a:r>
            <a:r>
              <a:rPr lang="en-US" altLang="ja-JP" dirty="0" smtClean="0">
                <a:latin typeface="Arial" pitchFamily="34" charset="0"/>
              </a:rPr>
              <a:t>recoverable data</a:t>
            </a:r>
            <a:r>
              <a:rPr lang="ja-JP" altLang="en-US" smtClean="0">
                <a:latin typeface="Arial" pitchFamily="34" charset="0"/>
              </a:rPr>
              <a:t>”</a:t>
            </a:r>
            <a:r>
              <a:rPr lang="en-US" altLang="ja-JP" dirty="0" smtClean="0">
                <a:latin typeface="Arial" pitchFamily="34" charset="0"/>
              </a:rPr>
              <a:t>—that is, data which other people can find. For example, personal communications such as letters, memos, emails, interviews, and telephone conversations should not be included in the reference list since they are not recoverable by other researchers.</a:t>
            </a:r>
          </a:p>
          <a:p>
            <a:pPr eaLnBrk="1" hangingPunct="1">
              <a:spcBef>
                <a:spcPct val="0"/>
              </a:spcBef>
            </a:pPr>
            <a:endParaRPr lang="en-US" altLang="en-US" dirty="0" smtClean="0">
              <a:latin typeface="Arial" pitchFamily="34" charset="0"/>
            </a:endParaRP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endParaRPr lang="en-US" altLang="en-US" dirty="0" smtClean="0">
              <a:latin typeface="Arial" pitchFamily="34" charset="0"/>
            </a:endParaRPr>
          </a:p>
          <a:p>
            <a:pPr eaLnBrk="1" hangingPunct="1">
              <a:lnSpc>
                <a:spcPct val="90000"/>
              </a:lnSpc>
              <a:spcBef>
                <a:spcPct val="0"/>
              </a:spcBef>
            </a:pPr>
            <a:r>
              <a:rPr lang="en-US" altLang="en-US" dirty="0" smtClean="0">
                <a:latin typeface="Arial" pitchFamily="34" charset="0"/>
              </a:rPr>
              <a:t>For specific information about entries in the reference list, go to http://owl.english.purdue.edu/owl/resource/560/05</a:t>
            </a:r>
          </a:p>
        </p:txBody>
      </p:sp>
      <p:sp>
        <p:nvSpPr>
          <p:cNvPr id="55300" name="Slide Number Placeholder 3"/>
          <p:cNvSpPr>
            <a:spLocks noGrp="1"/>
          </p:cNvSpPr>
          <p:nvPr>
            <p:ph type="sldNum" sz="quarter" idx="5"/>
          </p:nvPr>
        </p:nvSpPr>
        <p:spPr bwMode="auto">
          <a:noFill/>
          <a:ln>
            <a:miter lim="800000"/>
            <a:headEnd/>
            <a:tailEnd/>
          </a:ln>
        </p:spPr>
        <p:txBody>
          <a:bodyPr/>
          <a:lstStyle/>
          <a:p>
            <a:fld id="{95C3057E-56A9-4DC3-99B5-365DE85516D7}" type="slidenum">
              <a:rPr lang="en-US" smtClean="0"/>
              <a:pPr/>
              <a:t>23</a:t>
            </a:fld>
            <a:endParaRPr lang="en-US" dirty="0" smtClean="0"/>
          </a:p>
        </p:txBody>
      </p:sp>
    </p:spTree>
    <p:extLst>
      <p:ext uri="{BB962C8B-B14F-4D97-AF65-F5344CB8AC3E}">
        <p14:creationId xmlns:p14="http://schemas.microsoft.com/office/powerpoint/2010/main" val="138289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itchFamily="34" charset="0"/>
              </a:rPr>
              <a:t>This slide provides basic rules related to creating references entries. </a:t>
            </a:r>
          </a:p>
        </p:txBody>
      </p:sp>
      <p:sp>
        <p:nvSpPr>
          <p:cNvPr id="56324" name="Slide Number Placeholder 3"/>
          <p:cNvSpPr>
            <a:spLocks noGrp="1"/>
          </p:cNvSpPr>
          <p:nvPr>
            <p:ph type="sldNum" sz="quarter" idx="5"/>
          </p:nvPr>
        </p:nvSpPr>
        <p:spPr bwMode="auto">
          <a:noFill/>
          <a:ln>
            <a:miter lim="800000"/>
            <a:headEnd/>
            <a:tailEnd/>
          </a:ln>
        </p:spPr>
        <p:txBody>
          <a:bodyPr/>
          <a:lstStyle/>
          <a:p>
            <a:fld id="{F19BFAB3-8BF5-48A6-96BF-15699BFA7A15}" type="slidenum">
              <a:rPr lang="en-US" smtClean="0"/>
              <a:pPr/>
              <a:t>24</a:t>
            </a:fld>
            <a:endParaRPr lang="en-US" dirty="0" smtClean="0"/>
          </a:p>
        </p:txBody>
      </p:sp>
    </p:spTree>
    <p:extLst>
      <p:ext uri="{BB962C8B-B14F-4D97-AF65-F5344CB8AC3E}">
        <p14:creationId xmlns:p14="http://schemas.microsoft.com/office/powerpoint/2010/main" val="224095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5" name="Footer Placeholder 4"/>
          <p:cNvSpPr>
            <a:spLocks noGrp="1"/>
          </p:cNvSpPr>
          <p:nvPr>
            <p:ph type="ftr" sz="quarter" idx="11"/>
          </p:nvPr>
        </p:nvSpPr>
        <p:spPr/>
        <p:txBody>
          <a:bodyPr/>
          <a:lstStyle/>
          <a:p>
            <a:r>
              <a:rPr lang="en-US" dirty="0" smtClean="0"/>
              <a:t>Police Executive Leadership College</a:t>
            </a:r>
          </a:p>
          <a:p>
            <a:endParaRPr lang="en-US" dirty="0"/>
          </a:p>
        </p:txBody>
      </p:sp>
      <p:sp>
        <p:nvSpPr>
          <p:cNvPr id="6" name="Slide Number Placeholder 5"/>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0680D-FEC6-499F-BDAB-41EFF88C2BB9}" type="datetimeFigureOut">
              <a:rPr lang="en-US" smtClean="0"/>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F1204-BB6A-4499-A852-4805D6C7164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0680D-FEC6-499F-BDAB-41EFF88C2BB9}" type="datetimeFigureOut">
              <a:rPr lang="en-US" smtClean="0"/>
              <a:t>2/9/2017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F1204-BB6A-4499-A852-4805D6C716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pastyle.org/" TargetMode="External"/><Relationship Id="rId2" Type="http://schemas.openxmlformats.org/officeDocument/2006/relationships/hyperlink" Target="http://owl.english.purdue.edu/ow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owl.english.purdue.edu/owl/resource/560/0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apastyle.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owl.english.purdue.edu/contact/owlmailtutors" TargetMode="External"/><Relationship Id="rId4" Type="http://schemas.openxmlformats.org/officeDocument/2006/relationships/hyperlink" Target="http://owl.english.purdue.edu/"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Police Executive Leadership College</a:t>
            </a:r>
            <a:endParaRPr lang="en-US" dirty="0"/>
          </a:p>
        </p:txBody>
      </p:sp>
      <p:sp>
        <p:nvSpPr>
          <p:cNvPr id="3" name="Subtitle 2"/>
          <p:cNvSpPr>
            <a:spLocks noGrp="1"/>
          </p:cNvSpPr>
          <p:nvPr>
            <p:ph type="subTitle" idx="1"/>
          </p:nvPr>
        </p:nvSpPr>
        <p:spPr>
          <a:xfrm>
            <a:off x="1371600" y="2667000"/>
            <a:ext cx="6400800" cy="1752600"/>
          </a:xfrm>
        </p:spPr>
        <p:txBody>
          <a:bodyPr/>
          <a:lstStyle/>
          <a:p>
            <a:r>
              <a:rPr lang="en-US" sz="3600" dirty="0" smtClean="0">
                <a:solidFill>
                  <a:schemeClr val="tx2"/>
                </a:solidFill>
                <a:effectLst>
                  <a:outerShdw blurRad="38100" dist="38100" dir="2700000" algn="tl">
                    <a:srgbClr val="000000">
                      <a:alpha val="43137"/>
                    </a:srgbClr>
                  </a:outerShdw>
                </a:effectLst>
              </a:rPr>
              <a:t>Successful Strategies </a:t>
            </a:r>
          </a:p>
          <a:p>
            <a:r>
              <a:rPr lang="en-US" i="1" dirty="0" smtClean="0"/>
              <a:t>…for writing PELC related papers and assignments</a:t>
            </a:r>
            <a:endParaRPr lang="en-US" i="1" dirty="0"/>
          </a:p>
        </p:txBody>
      </p:sp>
      <p:sp>
        <p:nvSpPr>
          <p:cNvPr id="4" name="TextBox 3"/>
          <p:cNvSpPr txBox="1"/>
          <p:nvPr/>
        </p:nvSpPr>
        <p:spPr>
          <a:xfrm>
            <a:off x="304800" y="4697710"/>
            <a:ext cx="7924800" cy="1477328"/>
          </a:xfrm>
          <a:prstGeom prst="rect">
            <a:avLst/>
          </a:prstGeom>
          <a:noFill/>
        </p:spPr>
        <p:txBody>
          <a:bodyPr wrap="square" rtlCol="0">
            <a:spAutoFit/>
          </a:bodyPr>
          <a:lstStyle/>
          <a:p>
            <a:endParaRPr lang="en-US" dirty="0" smtClean="0"/>
          </a:p>
          <a:p>
            <a:r>
              <a:rPr lang="en-US" dirty="0" smtClean="0"/>
              <a:t>	Prepared by:	Chief Jeffrey K. Scott, MBA, CLEE</a:t>
            </a:r>
          </a:p>
          <a:p>
            <a:r>
              <a:rPr lang="en-US" dirty="0"/>
              <a:t>	</a:t>
            </a:r>
            <a:r>
              <a:rPr lang="en-US" dirty="0" smtClean="0"/>
              <a:t>		Evaluator/ Grader for PELC Paper Assignments</a:t>
            </a:r>
          </a:p>
          <a:p>
            <a:endParaRPr lang="en-US" dirty="0"/>
          </a:p>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to… Draft Paper</a:t>
            </a:r>
            <a:endParaRPr lang="en-US" dirty="0"/>
          </a:p>
        </p:txBody>
      </p:sp>
      <p:sp>
        <p:nvSpPr>
          <p:cNvPr id="3" name="Content Placeholder 2"/>
          <p:cNvSpPr>
            <a:spLocks noGrp="1"/>
          </p:cNvSpPr>
          <p:nvPr>
            <p:ph idx="1"/>
          </p:nvPr>
        </p:nvSpPr>
        <p:spPr/>
        <p:txBody>
          <a:bodyPr>
            <a:normAutofit lnSpcReduction="10000"/>
          </a:bodyPr>
          <a:lstStyle/>
          <a:p>
            <a:r>
              <a:rPr lang="en-US" dirty="0" smtClean="0"/>
              <a:t>Review your materials and notes</a:t>
            </a:r>
          </a:p>
          <a:p>
            <a:r>
              <a:rPr lang="en-US" dirty="0" smtClean="0"/>
              <a:t>Develop an ‘IDEA ROAD MAP’</a:t>
            </a:r>
          </a:p>
          <a:p>
            <a:r>
              <a:rPr lang="en-US" dirty="0" smtClean="0"/>
              <a:t>Place notes in order</a:t>
            </a:r>
          </a:p>
          <a:p>
            <a:r>
              <a:rPr lang="en-US" dirty="0" smtClean="0"/>
              <a:t>Add quotes, avoid plagiarism</a:t>
            </a:r>
          </a:p>
          <a:p>
            <a:r>
              <a:rPr lang="en-US" dirty="0" smtClean="0"/>
              <a:t>Articulate an informed opinion</a:t>
            </a:r>
          </a:p>
          <a:p>
            <a:r>
              <a:rPr lang="en-US" dirty="0" smtClean="0"/>
              <a:t>BE SPECIFIC, narrowed in scope</a:t>
            </a:r>
          </a:p>
          <a:p>
            <a:r>
              <a:rPr lang="en-US" dirty="0" smtClean="0"/>
              <a:t>Avoid being too vague or broad stroked</a:t>
            </a:r>
          </a:p>
          <a:p>
            <a:r>
              <a:rPr lang="en-US" dirty="0" smtClean="0"/>
              <a:t>Back up your thoughts with scholarly support</a:t>
            </a:r>
          </a:p>
        </p:txBody>
      </p:sp>
      <p:pic>
        <p:nvPicPr>
          <p:cNvPr id="9218" name="Picture 2" descr="https://sp.yimg.com/xj/th?id=OIP.M9f61278d08dc57720bfa906c04be9955o0&amp;pid=15.1&amp;P=0&amp;w=273&amp;h=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38400"/>
            <a:ext cx="2391102"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to… Draft Paper</a:t>
            </a:r>
            <a:endParaRPr lang="en-US" dirty="0"/>
          </a:p>
        </p:txBody>
      </p:sp>
      <p:sp>
        <p:nvSpPr>
          <p:cNvPr id="3" name="Content Placeholder 2"/>
          <p:cNvSpPr>
            <a:spLocks noGrp="1"/>
          </p:cNvSpPr>
          <p:nvPr>
            <p:ph idx="1"/>
          </p:nvPr>
        </p:nvSpPr>
        <p:spPr/>
        <p:txBody>
          <a:bodyPr>
            <a:normAutofit/>
          </a:bodyPr>
          <a:lstStyle/>
          <a:p>
            <a:r>
              <a:rPr lang="en-US" dirty="0" smtClean="0"/>
              <a:t>Double check you have met ALL requirements for the paper  (read the instructions!)</a:t>
            </a:r>
          </a:p>
          <a:p>
            <a:endParaRPr lang="en-US" dirty="0" smtClean="0"/>
          </a:p>
          <a:p>
            <a:r>
              <a:rPr lang="en-US" dirty="0" smtClean="0"/>
              <a:t>Stay FOCUSED and ORGANIZED</a:t>
            </a:r>
          </a:p>
          <a:p>
            <a:endParaRPr lang="en-US" dirty="0" smtClean="0"/>
          </a:p>
          <a:p>
            <a:r>
              <a:rPr lang="en-US" dirty="0" smtClean="0"/>
              <a:t>Ask yourself… </a:t>
            </a:r>
          </a:p>
          <a:p>
            <a:pPr lvl="1"/>
            <a:r>
              <a:rPr lang="en-US" dirty="0" smtClean="0"/>
              <a:t>“Are any questions left unanswered?”</a:t>
            </a:r>
          </a:p>
          <a:p>
            <a:pPr>
              <a:buNone/>
            </a:pPr>
            <a:endParaRPr lang="en-US" dirty="0" smtClean="0"/>
          </a:p>
        </p:txBody>
      </p:sp>
      <p:pic>
        <p:nvPicPr>
          <p:cNvPr id="3076" name="Picture 4" descr="https://sp.yimg.com/xj/th?id=OIP.M797a6a97bd77cf9dbc6aa359a22dd09bo0&amp;pid=15.1&amp;P=0&amp;w=216&amp;h=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200400"/>
            <a:ext cx="2057400" cy="1543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PROOFREAD and Polish</a:t>
            </a:r>
            <a:endParaRPr lang="en-US" dirty="0"/>
          </a:p>
        </p:txBody>
      </p:sp>
      <p:sp>
        <p:nvSpPr>
          <p:cNvPr id="3" name="Content Placeholder 2"/>
          <p:cNvSpPr>
            <a:spLocks noGrp="1"/>
          </p:cNvSpPr>
          <p:nvPr>
            <p:ph idx="1"/>
          </p:nvPr>
        </p:nvSpPr>
        <p:spPr/>
        <p:txBody>
          <a:bodyPr>
            <a:normAutofit lnSpcReduction="10000"/>
          </a:bodyPr>
          <a:lstStyle/>
          <a:p>
            <a:r>
              <a:rPr lang="en-US" dirty="0" smtClean="0"/>
              <a:t>Pay close attention to the paper’s organization</a:t>
            </a:r>
          </a:p>
          <a:p>
            <a:r>
              <a:rPr lang="en-US" dirty="0" smtClean="0"/>
              <a:t>Have you covered all the required information, based on the assignment requirements page?</a:t>
            </a:r>
          </a:p>
          <a:p>
            <a:r>
              <a:rPr lang="en-US" dirty="0" smtClean="0"/>
              <a:t>Place your thoughts in:</a:t>
            </a:r>
          </a:p>
          <a:p>
            <a:pPr lvl="1"/>
            <a:r>
              <a:rPr lang="en-US" dirty="0" smtClean="0"/>
              <a:t>Logical order</a:t>
            </a:r>
          </a:p>
          <a:p>
            <a:pPr lvl="1"/>
            <a:r>
              <a:rPr lang="en-US" dirty="0" smtClean="0"/>
              <a:t>Complement your research</a:t>
            </a:r>
          </a:p>
          <a:p>
            <a:pPr lvl="1"/>
            <a:r>
              <a:rPr lang="en-US" dirty="0" smtClean="0"/>
              <a:t>Connect everything with effective transitions</a:t>
            </a:r>
          </a:p>
          <a:p>
            <a:pPr lvl="2"/>
            <a:r>
              <a:rPr lang="en-US" dirty="0" smtClean="0"/>
              <a:t>Be focused</a:t>
            </a:r>
          </a:p>
          <a:p>
            <a:pPr lvl="2"/>
            <a:r>
              <a:rPr lang="en-US" dirty="0" smtClean="0"/>
              <a:t>Avoid ‘being all over the place’ or scattered</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PROOFREAD and Polish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Strengthen your introduction and conclusion</a:t>
            </a:r>
          </a:p>
          <a:p>
            <a:r>
              <a:rPr lang="en-US" dirty="0" smtClean="0"/>
              <a:t>Double-check your citations and follow APA</a:t>
            </a:r>
          </a:p>
          <a:p>
            <a:pPr lvl="1"/>
            <a:r>
              <a:rPr lang="en-US" dirty="0" smtClean="0"/>
              <a:t>Proper APA format</a:t>
            </a:r>
          </a:p>
          <a:p>
            <a:pPr lvl="2"/>
            <a:r>
              <a:rPr lang="en-US" dirty="0" smtClean="0">
                <a:hlinkClick r:id="rId2"/>
              </a:rPr>
              <a:t>http://owl.english.purdue.edu/owl</a:t>
            </a:r>
            <a:endParaRPr lang="en-US" dirty="0" smtClean="0"/>
          </a:p>
          <a:p>
            <a:pPr lvl="2"/>
            <a:r>
              <a:rPr lang="en-US" altLang="ja-JP" dirty="0" smtClean="0">
                <a:ea typeface="MS Mincho" pitchFamily="49" charset="-128"/>
                <a:hlinkClick r:id="rId3"/>
              </a:rPr>
              <a:t>http://www.apastyle.org</a:t>
            </a:r>
            <a:endParaRPr lang="en-US" dirty="0" smtClean="0"/>
          </a:p>
          <a:p>
            <a:pPr lvl="1"/>
            <a:r>
              <a:rPr lang="en-US" dirty="0" smtClean="0"/>
              <a:t>Insert parenthetical citations with source page</a:t>
            </a:r>
          </a:p>
          <a:p>
            <a:r>
              <a:rPr lang="en-US" dirty="0" smtClean="0"/>
              <a:t>CORRECT grammatical and mechanical errors</a:t>
            </a:r>
          </a:p>
          <a:p>
            <a:r>
              <a:rPr lang="en-US" dirty="0" smtClean="0"/>
              <a:t>Watch RUN ON sentences and paragraph formations</a:t>
            </a:r>
          </a:p>
          <a:p>
            <a:r>
              <a:rPr lang="en-US" dirty="0" smtClean="0"/>
              <a:t>Review your formatting (standard 1” margin rule)</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PRODUCT – Check your work</a:t>
            </a:r>
            <a:endParaRPr lang="en-US" dirty="0"/>
          </a:p>
        </p:txBody>
      </p:sp>
      <p:sp>
        <p:nvSpPr>
          <p:cNvPr id="3" name="Content Placeholder 2"/>
          <p:cNvSpPr>
            <a:spLocks noGrp="1"/>
          </p:cNvSpPr>
          <p:nvPr>
            <p:ph idx="1"/>
          </p:nvPr>
        </p:nvSpPr>
        <p:spPr/>
        <p:txBody>
          <a:bodyPr>
            <a:normAutofit/>
          </a:bodyPr>
          <a:lstStyle/>
          <a:p>
            <a:r>
              <a:rPr lang="en-US" dirty="0" smtClean="0"/>
              <a:t>Read your paper out loud</a:t>
            </a:r>
          </a:p>
          <a:p>
            <a:r>
              <a:rPr lang="en-US" dirty="0" smtClean="0"/>
              <a:t>Listen to the tone and style</a:t>
            </a:r>
          </a:p>
          <a:p>
            <a:r>
              <a:rPr lang="en-US" dirty="0" smtClean="0"/>
              <a:t>Does it make sense? Is it logical?</a:t>
            </a:r>
          </a:p>
          <a:p>
            <a:r>
              <a:rPr lang="en-US" dirty="0" smtClean="0"/>
              <a:t>Make sure the paper </a:t>
            </a:r>
            <a:r>
              <a:rPr lang="en-US" i="1" u="sng" dirty="0" smtClean="0">
                <a:effectLst>
                  <a:outerShdw blurRad="38100" dist="38100" dir="2700000" algn="tl">
                    <a:srgbClr val="000000">
                      <a:alpha val="43137"/>
                    </a:srgbClr>
                  </a:outerShdw>
                </a:effectLst>
              </a:rPr>
              <a:t>MEETS</a:t>
            </a:r>
            <a:r>
              <a:rPr lang="en-US" dirty="0" smtClean="0"/>
              <a:t> all the guidelines or requirements</a:t>
            </a:r>
          </a:p>
          <a:p>
            <a:pPr>
              <a:buNone/>
            </a:pPr>
            <a:endParaRPr lang="en-US" dirty="0" smtClean="0"/>
          </a:p>
        </p:txBody>
      </p:sp>
      <p:pic>
        <p:nvPicPr>
          <p:cNvPr id="10244" name="Picture 4" descr="https://sp.yimg.com/xj/th?id=OIP.M2fa92bfb55b72b4255f78e18bbae7f1c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114800"/>
            <a:ext cx="26670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PRODUCT – Check your work</a:t>
            </a:r>
            <a:endParaRPr lang="en-US" dirty="0"/>
          </a:p>
        </p:txBody>
      </p:sp>
      <p:sp>
        <p:nvSpPr>
          <p:cNvPr id="3" name="Content Placeholder 2"/>
          <p:cNvSpPr>
            <a:spLocks noGrp="1"/>
          </p:cNvSpPr>
          <p:nvPr>
            <p:ph idx="1"/>
          </p:nvPr>
        </p:nvSpPr>
        <p:spPr/>
        <p:txBody>
          <a:bodyPr>
            <a:normAutofit/>
          </a:bodyPr>
          <a:lstStyle/>
          <a:p>
            <a:r>
              <a:rPr lang="en-US" dirty="0" smtClean="0"/>
              <a:t>Ensure proper APA formatting</a:t>
            </a:r>
          </a:p>
          <a:p>
            <a:r>
              <a:rPr lang="en-US" dirty="0" smtClean="0"/>
              <a:t>DEFEND YOUR WORK (citations from scholarly documents)…back up your theories</a:t>
            </a:r>
          </a:p>
          <a:p>
            <a:r>
              <a:rPr lang="en-US" dirty="0" smtClean="0"/>
              <a:t>Have someone else read your work product</a:t>
            </a:r>
          </a:p>
          <a:p>
            <a:r>
              <a:rPr lang="en-US" dirty="0" smtClean="0"/>
              <a:t>Get critiques from others</a:t>
            </a:r>
          </a:p>
          <a:p>
            <a:r>
              <a:rPr lang="en-US" dirty="0" smtClean="0"/>
              <a:t>DO NOT WAIT UNTIL THE LAST MINUTE to do your paper</a:t>
            </a:r>
          </a:p>
          <a:p>
            <a:pPr>
              <a:buNone/>
            </a:pPr>
            <a:endParaRPr lang="en-US" dirty="0" smtClean="0"/>
          </a:p>
        </p:txBody>
      </p:sp>
      <p:pic>
        <p:nvPicPr>
          <p:cNvPr id="12290" name="Picture 2" descr="https://sp.yimg.com/xj/th?id=OIP.M55d9c134eed643140265656f546f37feo0&amp;pid=15.1&amp;P=0&amp;w=217&amp;h=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029200"/>
            <a:ext cx="2066925" cy="172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79550"/>
            <a:ext cx="9144000" cy="646113"/>
          </a:xfrm>
          <a:prstGeom prst="rect">
            <a:avLst/>
          </a:prstGeom>
          <a:noFill/>
        </p:spPr>
        <p:txBody>
          <a:bodyPr>
            <a:spAutoFit/>
          </a:bodyPr>
          <a:lstStyle/>
          <a:p>
            <a:pPr algn="ct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grpSp>
        <p:nvGrpSpPr>
          <p:cNvPr id="8" name="Group 7"/>
          <p:cNvGrpSpPr>
            <a:grpSpLocks/>
          </p:cNvGrpSpPr>
          <p:nvPr/>
        </p:nvGrpSpPr>
        <p:grpSpPr bwMode="auto">
          <a:xfrm>
            <a:off x="533400" y="5181600"/>
            <a:ext cx="4911725" cy="1276350"/>
            <a:chOff x="4235019" y="215386"/>
            <a:chExt cx="4912185" cy="1277461"/>
          </a:xfrm>
        </p:grpSpPr>
        <p:grpSp>
          <p:nvGrpSpPr>
            <p:cNvPr id="9"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10" name="TextBox 2"/>
            <p:cNvSpPr txBox="1">
              <a:spLocks noChangeArrowheads="1"/>
            </p:cNvSpPr>
            <p:nvPr/>
          </p:nvSpPr>
          <p:spPr bwMode="auto">
            <a:xfrm>
              <a:off x="6564446" y="746373"/>
              <a:ext cx="2582758" cy="400110"/>
            </a:xfrm>
            <a:prstGeom prst="rect">
              <a:avLst/>
            </a:prstGeom>
            <a:noFill/>
            <a:ln w="9525">
              <a:noFill/>
              <a:miter lim="800000"/>
              <a:headEnd/>
              <a:tailEnd/>
            </a:ln>
          </p:spPr>
          <p:txBody>
            <a:bodyPr wrap="none">
              <a:spAutoFit/>
            </a:bodyPr>
            <a:lstStyle/>
            <a:p>
              <a:pPr algn="r"/>
              <a:r>
                <a:rPr lang="en-US" sz="2000" dirty="0"/>
                <a:t>General APA Format</a:t>
              </a:r>
              <a:endParaRPr lang="en-US" dirty="0"/>
            </a:p>
          </p:txBody>
        </p:sp>
      </p:grpSp>
      <p:sp>
        <p:nvSpPr>
          <p:cNvPr id="13" name="TextBox 12"/>
          <p:cNvSpPr txBox="1"/>
          <p:nvPr/>
        </p:nvSpPr>
        <p:spPr>
          <a:xfrm>
            <a:off x="381000" y="6400800"/>
            <a:ext cx="8153400" cy="369332"/>
          </a:xfrm>
          <a:prstGeom prst="rect">
            <a:avLst/>
          </a:prstGeom>
          <a:noFill/>
        </p:spPr>
        <p:txBody>
          <a:bodyPr wrap="square" rtlCol="0">
            <a:spAutoFit/>
          </a:bodyPr>
          <a:lstStyle/>
          <a:p>
            <a:r>
              <a:rPr lang="en-US" dirty="0" smtClean="0"/>
              <a:t>Source Reference from website: http://owl.english.purdue.edu/owl</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700" y="609600"/>
            <a:ext cx="8462963" cy="4185761"/>
          </a:xfrm>
          <a:prstGeom prst="rect">
            <a:avLst/>
          </a:prstGeom>
          <a:noFill/>
        </p:spPr>
        <p:txBody>
          <a:bodyPr wrap="square">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pic>
        <p:nvPicPr>
          <p:cNvPr id="3076" name="Picture 9" descr="Publication Manual of the American Psychological Association, sixth edition  -     By: American Psychological Association&#10;"/>
          <p:cNvPicPr>
            <a:picLocks noChangeAspect="1" noChangeArrowheads="1"/>
          </p:cNvPicPr>
          <p:nvPr/>
        </p:nvPicPr>
        <p:blipFill>
          <a:blip r:embed="rId3" cstate="print"/>
          <a:srcRect/>
          <a:stretch>
            <a:fillRect/>
          </a:stretch>
        </p:blipFill>
        <p:spPr bwMode="auto">
          <a:xfrm>
            <a:off x="5181600" y="2057400"/>
            <a:ext cx="2428875" cy="3649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93700" y="990601"/>
            <a:ext cx="8408988" cy="5273238"/>
          </a:xfrm>
          <a:prstGeom prst="rect">
            <a:avLst/>
          </a:prstGeom>
          <a:noFill/>
          <a:ln w="9525">
            <a:noFill/>
            <a:miter lim="800000"/>
            <a:headEnd/>
            <a:tailEnd/>
          </a:ln>
        </p:spPr>
        <p:txBody>
          <a:bodyPr wrap="square">
            <a:spAutoFit/>
          </a:bodyPr>
          <a:lstStyle/>
          <a:p>
            <a:r>
              <a:rPr lang="en-US" altLang="en-US" sz="2400" b="1" dirty="0">
                <a:latin typeface="Optima" pitchFamily="-84" charset="0"/>
              </a:rPr>
              <a:t>Your </a:t>
            </a:r>
            <a:r>
              <a:rPr lang="en-US" altLang="en-US" sz="2400" b="1" dirty="0" smtClean="0">
                <a:latin typeface="Optima" pitchFamily="-84" charset="0"/>
              </a:rPr>
              <a:t>paper should:</a:t>
            </a:r>
            <a:endParaRPr lang="en-US" altLang="en-US" sz="2400" b="1" dirty="0">
              <a:latin typeface="Optima" pitchFamily="-84" charset="0"/>
            </a:endParaRPr>
          </a:p>
          <a:p>
            <a:pPr lvl="1">
              <a:spcBef>
                <a:spcPts val="1000"/>
              </a:spcBef>
              <a:buFont typeface="Arial" pitchFamily="34" charset="0"/>
              <a:buChar char="•"/>
            </a:pPr>
            <a:r>
              <a:rPr lang="en-US" altLang="en-US" sz="2400" dirty="0" smtClean="0">
                <a:latin typeface="Optima" pitchFamily="-84" charset="0"/>
                <a:cs typeface="Arial" pitchFamily="34" charset="0"/>
              </a:rPr>
              <a:t> be typed</a:t>
            </a:r>
            <a:r>
              <a:rPr lang="en-US" altLang="en-US" sz="2400" dirty="0">
                <a:latin typeface="Optima" pitchFamily="-84" charset="0"/>
                <a:cs typeface="Arial" pitchFamily="34" charset="0"/>
              </a:rPr>
              <a:t>, </a:t>
            </a:r>
          </a:p>
          <a:p>
            <a:pPr lvl="1">
              <a:spcBef>
                <a:spcPts val="1000"/>
              </a:spcBef>
              <a:buFont typeface="Arial" pitchFamily="34" charset="0"/>
              <a:buChar char="•"/>
            </a:pPr>
            <a:r>
              <a:rPr lang="en-US" altLang="en-US" sz="2400" dirty="0" smtClean="0">
                <a:latin typeface="Optima" pitchFamily="-84" charset="0"/>
                <a:cs typeface="Arial" pitchFamily="34" charset="0"/>
              </a:rPr>
              <a:t> be double-spaced</a:t>
            </a:r>
            <a:r>
              <a:rPr lang="en-US" altLang="en-US" sz="2400" dirty="0">
                <a:latin typeface="Optima" pitchFamily="-84" charset="0"/>
                <a:cs typeface="Arial" pitchFamily="34" charset="0"/>
              </a:rPr>
              <a:t>, </a:t>
            </a:r>
          </a:p>
          <a:p>
            <a:pPr lvl="1">
              <a:spcBef>
                <a:spcPts val="1000"/>
              </a:spcBef>
              <a:buFont typeface="Arial" pitchFamily="34" charset="0"/>
              <a:buChar char="•"/>
            </a:pPr>
            <a:r>
              <a:rPr lang="en-US" altLang="en-US" sz="2400" dirty="0" smtClean="0">
                <a:latin typeface="Optima" pitchFamily="-84" charset="0"/>
                <a:cs typeface="Arial" pitchFamily="34" charset="0"/>
              </a:rPr>
              <a:t> have </a:t>
            </a:r>
            <a:r>
              <a:rPr lang="en-US" altLang="en-US" sz="2400" dirty="0">
                <a:latin typeface="Optima" pitchFamily="-84" charset="0"/>
                <a:cs typeface="Arial" pitchFamily="34" charset="0"/>
              </a:rPr>
              <a:t>1” margins, </a:t>
            </a:r>
          </a:p>
          <a:p>
            <a:pPr lvl="1">
              <a:spcBef>
                <a:spcPts val="1000"/>
              </a:spcBef>
              <a:buFont typeface="Arial" pitchFamily="34" charset="0"/>
              <a:buChar char="•"/>
            </a:pPr>
            <a:r>
              <a:rPr lang="en-US" altLang="en-US" sz="2400" dirty="0" smtClean="0">
                <a:latin typeface="Optima" pitchFamily="-84" charset="0"/>
                <a:cs typeface="Arial" pitchFamily="34" charset="0"/>
              </a:rPr>
              <a:t> use 12 pt</a:t>
            </a:r>
            <a:r>
              <a:rPr lang="en-US" altLang="en-US" sz="2400" dirty="0">
                <a:latin typeface="Optima" pitchFamily="-84" charset="0"/>
                <a:cs typeface="Arial" pitchFamily="34" charset="0"/>
              </a:rPr>
              <a:t>. </a:t>
            </a:r>
            <a:r>
              <a:rPr lang="en-US" altLang="en-US" sz="2400" dirty="0" smtClean="0">
                <a:latin typeface="Optima" pitchFamily="-84" charset="0"/>
                <a:cs typeface="Arial" pitchFamily="34" charset="0"/>
              </a:rPr>
              <a:t>standard </a:t>
            </a:r>
            <a:r>
              <a:rPr lang="en-US" altLang="en-US" sz="2400" dirty="0">
                <a:latin typeface="Optima" pitchFamily="-84" charset="0"/>
                <a:cs typeface="Arial" pitchFamily="34" charset="0"/>
              </a:rPr>
              <a:t>font (ex. Times New </a:t>
            </a:r>
            <a:r>
              <a:rPr lang="en-US" altLang="en-US" sz="2400" dirty="0" smtClean="0">
                <a:latin typeface="Optima" pitchFamily="-84" charset="0"/>
                <a:cs typeface="Arial" pitchFamily="34" charset="0"/>
              </a:rPr>
              <a:t>Roman, Calibri or Arial), </a:t>
            </a:r>
            <a:r>
              <a:rPr lang="en-US" altLang="en-US" sz="2400" dirty="0">
                <a:latin typeface="Optima" pitchFamily="-84" charset="0"/>
                <a:cs typeface="Arial" pitchFamily="34" charset="0"/>
              </a:rPr>
              <a:t>and</a:t>
            </a:r>
          </a:p>
          <a:p>
            <a:pPr lvl="1">
              <a:spcBef>
                <a:spcPts val="1000"/>
              </a:spcBef>
              <a:buFont typeface="Arial" pitchFamily="34" charset="0"/>
              <a:buChar char="•"/>
            </a:pPr>
            <a:r>
              <a:rPr lang="en-US" altLang="en-US" sz="2400" dirty="0" smtClean="0">
                <a:latin typeface="Optima" pitchFamily="-84" charset="0"/>
                <a:cs typeface="Arial" pitchFamily="34" charset="0"/>
              </a:rPr>
              <a:t> be </a:t>
            </a:r>
            <a:r>
              <a:rPr lang="en-US" altLang="en-US" sz="2400" dirty="0">
                <a:latin typeface="Optima" pitchFamily="-84" charset="0"/>
                <a:cs typeface="Arial" pitchFamily="34" charset="0"/>
              </a:rPr>
              <a:t>printed on standard-sized paper (8.5</a:t>
            </a:r>
            <a:r>
              <a:rPr lang="en-US" altLang="ja-JP" sz="2400" dirty="0">
                <a:latin typeface="Optima" pitchFamily="-84" charset="0"/>
                <a:ea typeface="MS Mincho" pitchFamily="49" charset="-128"/>
              </a:rPr>
              <a:t>”</a:t>
            </a:r>
            <a:r>
              <a:rPr lang="en-US" altLang="ja-JP" sz="2400" dirty="0">
                <a:latin typeface="Optima" pitchFamily="-84" charset="0"/>
                <a:ea typeface="MS Mincho" pitchFamily="49" charset="-128"/>
                <a:cs typeface="Arial" pitchFamily="34" charset="0"/>
              </a:rPr>
              <a:t>x 11</a:t>
            </a:r>
            <a:r>
              <a:rPr lang="en-US" altLang="ja-JP" sz="2400" dirty="0" smtClean="0">
                <a:latin typeface="Optima" pitchFamily="-84" charset="0"/>
                <a:ea typeface="MS Mincho" pitchFamily="49" charset="-128"/>
              </a:rPr>
              <a:t>”)</a:t>
            </a:r>
          </a:p>
          <a:p>
            <a:pPr lvl="1">
              <a:spcBef>
                <a:spcPts val="1000"/>
              </a:spcBef>
              <a:buFont typeface="Arial" pitchFamily="34" charset="0"/>
              <a:buChar char="•"/>
            </a:pPr>
            <a:r>
              <a:rPr lang="en-US" altLang="ja-JP" sz="2400" dirty="0">
                <a:latin typeface="Optima" pitchFamily="-84" charset="0"/>
                <a:ea typeface="MS Mincho" pitchFamily="49" charset="-128"/>
              </a:rPr>
              <a:t> </a:t>
            </a:r>
            <a:r>
              <a:rPr lang="en-US" altLang="ja-JP" sz="2400" dirty="0" smtClean="0">
                <a:latin typeface="Optima" pitchFamily="-84" charset="0"/>
                <a:ea typeface="MS Mincho" pitchFamily="49" charset="-128"/>
              </a:rPr>
              <a:t>papers will be submitted to PELC Grader as a PDF         	document</a:t>
            </a:r>
            <a:endParaRPr lang="en-US" altLang="ja-JP" sz="2400" dirty="0">
              <a:latin typeface="Optima" pitchFamily="-84" charset="0"/>
              <a:ea typeface="MS Mincho" pitchFamily="49" charset="-128"/>
            </a:endParaRPr>
          </a:p>
          <a:p>
            <a:pPr lvl="1">
              <a:spcBef>
                <a:spcPts val="1000"/>
              </a:spcBef>
              <a:buFont typeface="Arial" pitchFamily="34" charset="0"/>
              <a:buChar char="•"/>
            </a:pPr>
            <a:endParaRPr lang="en-US" altLang="en-US" sz="2400" dirty="0">
              <a:latin typeface="Optima" pitchFamily="-84" charset="0"/>
              <a:ea typeface="MS Mincho" pitchFamily="49" charset="-128"/>
            </a:endParaRPr>
          </a:p>
          <a:p>
            <a:pPr lvl="1">
              <a:spcBef>
                <a:spcPts val="1000"/>
              </a:spcBef>
              <a:buFont typeface="Arial" pitchFamily="34" charset="0"/>
              <a:buChar char="•"/>
            </a:pPr>
            <a:endParaRPr lang="en-US" altLang="en-US" sz="1200" dirty="0">
              <a:latin typeface="Optima" pitchFamily="-84" charset="0"/>
              <a:cs typeface="Arial" pitchFamily="34" charset="0"/>
            </a:endParaRPr>
          </a:p>
          <a:p>
            <a:endParaRPr lang="en-US" dirty="0">
              <a:latin typeface="Optima" pitchFamily="-8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04800" y="533400"/>
            <a:ext cx="8408988" cy="2103437"/>
          </a:xfrm>
          <a:prstGeom prst="rect">
            <a:avLst/>
          </a:prstGeom>
          <a:noFill/>
          <a:ln w="9525">
            <a:noFill/>
            <a:miter lim="800000"/>
            <a:headEnd/>
            <a:tailEnd/>
          </a:ln>
        </p:spPr>
        <p:txBody>
          <a:bodyPr>
            <a:spAutoFit/>
          </a:bodyPr>
          <a:lstStyle/>
          <a:p>
            <a:pPr>
              <a:spcBef>
                <a:spcPts val="1000"/>
              </a:spcBef>
            </a:pPr>
            <a:r>
              <a:rPr lang="en-US" altLang="ja-JP" sz="2400" b="1" dirty="0">
                <a:latin typeface="Optima" pitchFamily="-84" charset="0"/>
                <a:ea typeface="MS Mincho" pitchFamily="49" charset="-128"/>
                <a:cs typeface="Arial" pitchFamily="34" charset="0"/>
              </a:rPr>
              <a:t>Every page of your </a:t>
            </a:r>
            <a:r>
              <a:rPr lang="en-US" altLang="ja-JP" sz="2400" b="1" dirty="0" smtClean="0">
                <a:latin typeface="Optima" pitchFamily="-84" charset="0"/>
                <a:ea typeface="MS Mincho" pitchFamily="49" charset="-128"/>
                <a:cs typeface="Arial" pitchFamily="34" charset="0"/>
              </a:rPr>
              <a:t>paper (including title page) </a:t>
            </a:r>
            <a:r>
              <a:rPr lang="en-US" altLang="ja-JP" sz="2400" b="1" dirty="0">
                <a:latin typeface="Optima" pitchFamily="-84" charset="0"/>
                <a:ea typeface="MS Mincho" pitchFamily="49" charset="-128"/>
                <a:cs typeface="Arial" pitchFamily="34" charset="0"/>
              </a:rPr>
              <a:t>should:</a:t>
            </a:r>
          </a:p>
          <a:p>
            <a:pPr lvl="1">
              <a:spcBef>
                <a:spcPts val="1000"/>
              </a:spcBef>
              <a:buFont typeface="Arial" pitchFamily="34" charset="0"/>
              <a:buChar char="•"/>
            </a:pPr>
            <a:r>
              <a:rPr lang="en-US" altLang="en-US" sz="2400" dirty="0" smtClean="0">
                <a:latin typeface="Optima" pitchFamily="-84" charset="0"/>
                <a:ea typeface="MS Mincho" pitchFamily="49" charset="-128"/>
                <a:cs typeface="Arial" pitchFamily="34" charset="0"/>
              </a:rPr>
              <a:t> Include </a:t>
            </a:r>
            <a:r>
              <a:rPr lang="en-US" altLang="en-US" sz="2400" dirty="0">
                <a:latin typeface="Optima" pitchFamily="-84" charset="0"/>
                <a:ea typeface="MS Mincho" pitchFamily="49" charset="-128"/>
                <a:cs typeface="Arial" pitchFamily="34" charset="0"/>
              </a:rPr>
              <a:t>a page header (Title, all caps) in the upper </a:t>
            </a:r>
            <a:r>
              <a:rPr lang="en-US" altLang="en-US" sz="2400" dirty="0" smtClean="0">
                <a:latin typeface="Optima" pitchFamily="-84" charset="0"/>
                <a:ea typeface="MS Mincho" pitchFamily="49" charset="-128"/>
                <a:cs typeface="Arial" pitchFamily="34" charset="0"/>
              </a:rPr>
              <a:t>left-	hand </a:t>
            </a:r>
            <a:r>
              <a:rPr lang="en-US" altLang="en-US" sz="2400" dirty="0">
                <a:latin typeface="Optima" pitchFamily="-84" charset="0"/>
                <a:ea typeface="MS Mincho" pitchFamily="49" charset="-128"/>
                <a:cs typeface="Arial" pitchFamily="34" charset="0"/>
              </a:rPr>
              <a:t>corner and</a:t>
            </a:r>
          </a:p>
          <a:p>
            <a:pPr lvl="1">
              <a:spcBef>
                <a:spcPts val="1000"/>
              </a:spcBef>
              <a:buFont typeface="Arial" pitchFamily="34" charset="0"/>
              <a:buChar char="•"/>
            </a:pPr>
            <a:r>
              <a:rPr lang="en-US" altLang="en-US" sz="2400" dirty="0" smtClean="0">
                <a:latin typeface="Optima" pitchFamily="-84" charset="0"/>
                <a:ea typeface="MS Mincho" pitchFamily="49" charset="-128"/>
                <a:cs typeface="Arial" pitchFamily="34" charset="0"/>
              </a:rPr>
              <a:t> the </a:t>
            </a:r>
            <a:r>
              <a:rPr lang="en-US" altLang="en-US" sz="2400" dirty="0">
                <a:latin typeface="Optima" pitchFamily="-84" charset="0"/>
                <a:ea typeface="MS Mincho" pitchFamily="49" charset="-128"/>
                <a:cs typeface="Arial" pitchFamily="34" charset="0"/>
              </a:rPr>
              <a:t>page number in the upper right</a:t>
            </a:r>
            <a:endParaRPr lang="en-US" altLang="en-US" sz="1200" dirty="0">
              <a:latin typeface="Optima" pitchFamily="-84" charset="0"/>
              <a:ea typeface="MS Mincho" pitchFamily="49" charset="-128"/>
              <a:cs typeface="Arial" pitchFamily="34" charset="0"/>
            </a:endParaRPr>
          </a:p>
          <a:p>
            <a:endParaRPr lang="en-US" dirty="0">
              <a:latin typeface="Optima" pitchFamily="-84" charset="0"/>
              <a:ea typeface="MS Mincho" pitchFamily="49" charset="-128"/>
              <a:cs typeface="Arial" pitchFamily="34" charset="0"/>
            </a:endParaRPr>
          </a:p>
        </p:txBody>
      </p:sp>
      <p:pic>
        <p:nvPicPr>
          <p:cNvPr id="10244" name="Picture 7"/>
          <p:cNvPicPr>
            <a:picLocks noChangeAspect="1" noChangeArrowheads="1"/>
          </p:cNvPicPr>
          <p:nvPr/>
        </p:nvPicPr>
        <p:blipFill>
          <a:blip r:embed="rId3" cstate="print"/>
          <a:srcRect t="27043" r="6624" b="6818"/>
          <a:stretch>
            <a:fillRect/>
          </a:stretch>
        </p:blipFill>
        <p:spPr bwMode="auto">
          <a:xfrm>
            <a:off x="1828800" y="2819400"/>
            <a:ext cx="7151687" cy="2635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PELC Paper Grader/Evaluator</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pPr marL="0" indent="0">
              <a:buNone/>
            </a:pPr>
            <a:r>
              <a:rPr lang="en-US" dirty="0"/>
              <a:t> </a:t>
            </a:r>
            <a:r>
              <a:rPr lang="en-US" dirty="0" smtClean="0"/>
              <a:t>                   </a:t>
            </a:r>
          </a:p>
          <a:p>
            <a:pPr marL="0" indent="0">
              <a:buNone/>
            </a:pPr>
            <a:r>
              <a:rPr lang="en-US" dirty="0" smtClean="0"/>
              <a:t>                       Chief Jeffrey Scott, CLEE</a:t>
            </a:r>
          </a:p>
          <a:p>
            <a:pPr marL="0" indent="0">
              <a:buNone/>
            </a:pPr>
            <a:r>
              <a:rPr lang="en-US" dirty="0"/>
              <a:t> </a:t>
            </a:r>
            <a:r>
              <a:rPr lang="en-US" dirty="0" smtClean="0"/>
              <a:t>             </a:t>
            </a:r>
            <a:r>
              <a:rPr lang="en-US" sz="2800" dirty="0" smtClean="0"/>
              <a:t>Notre Dame College Police, South Euclid</a:t>
            </a:r>
          </a:p>
          <a:p>
            <a:pPr marL="0" indent="0">
              <a:buNone/>
            </a:pPr>
            <a:r>
              <a:rPr lang="en-US" sz="2800" dirty="0" smtClean="0"/>
              <a:t>                                    jscott@ndc.edu</a:t>
            </a:r>
            <a:endParaRPr lang="en-US" sz="2800"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13" y="4343400"/>
            <a:ext cx="1577787" cy="12191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219199"/>
            <a:ext cx="2743200" cy="3429000"/>
          </a:xfrm>
          <a:prstGeom prst="rect">
            <a:avLst/>
          </a:prstGeom>
        </p:spPr>
      </p:pic>
    </p:spTree>
    <p:extLst>
      <p:ext uri="{BB962C8B-B14F-4D97-AF65-F5344CB8AC3E}">
        <p14:creationId xmlns:p14="http://schemas.microsoft.com/office/powerpoint/2010/main" val="44811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514350" y="1485323"/>
            <a:ext cx="7902575" cy="1107996"/>
          </a:xfrm>
          <a:prstGeom prst="rect">
            <a:avLst/>
          </a:prstGeom>
          <a:noFill/>
          <a:ln w="9525">
            <a:noFill/>
            <a:miter lim="800000"/>
            <a:headEnd/>
            <a:tailEnd/>
          </a:ln>
        </p:spPr>
        <p:txBody>
          <a:bodyPr>
            <a:spAutoFit/>
          </a:bodyPr>
          <a:lstStyle/>
          <a:p>
            <a:r>
              <a:rPr lang="en-US" altLang="en-US" sz="2400" dirty="0">
                <a:latin typeface="Optima" pitchFamily="-84" charset="0"/>
              </a:rPr>
              <a:t>Your </a:t>
            </a:r>
            <a:r>
              <a:rPr lang="en-US" altLang="en-US" sz="2400" dirty="0" smtClean="0">
                <a:latin typeface="Optima" pitchFamily="-84" charset="0"/>
              </a:rPr>
              <a:t>PELC paper </a:t>
            </a:r>
            <a:r>
              <a:rPr lang="en-US" altLang="en-US" sz="2400" dirty="0">
                <a:latin typeface="Optima" pitchFamily="-84" charset="0"/>
              </a:rPr>
              <a:t>should </a:t>
            </a:r>
          </a:p>
          <a:p>
            <a:r>
              <a:rPr lang="en-US" altLang="en-US" sz="2400" dirty="0">
                <a:latin typeface="Optima" pitchFamily="-84" charset="0"/>
              </a:rPr>
              <a:t>include </a:t>
            </a:r>
            <a:r>
              <a:rPr lang="en-US" altLang="en-US" sz="2400" dirty="0" smtClean="0">
                <a:latin typeface="Optima" pitchFamily="-84" charset="0"/>
              </a:rPr>
              <a:t>four </a:t>
            </a:r>
            <a:r>
              <a:rPr lang="en-US" altLang="en-US" sz="2400" dirty="0">
                <a:latin typeface="Optima" pitchFamily="-84" charset="0"/>
              </a:rPr>
              <a:t>major </a:t>
            </a:r>
            <a:r>
              <a:rPr lang="en-US" altLang="en-US" sz="2400" dirty="0" smtClean="0">
                <a:latin typeface="Optima" pitchFamily="-84" charset="0"/>
              </a:rPr>
              <a:t>sections</a:t>
            </a:r>
            <a:r>
              <a:rPr lang="en-US" altLang="en-US" sz="2400" dirty="0">
                <a:latin typeface="Optima" pitchFamily="-84" charset="0"/>
              </a:rPr>
              <a:t>:</a:t>
            </a:r>
          </a:p>
          <a:p>
            <a:endParaRPr lang="en-US" dirty="0">
              <a:latin typeface="Optima" pitchFamily="-84" charset="0"/>
            </a:endParaRPr>
          </a:p>
        </p:txBody>
      </p:sp>
      <p:sp>
        <p:nvSpPr>
          <p:cNvPr id="12" name="Rectangle 11"/>
          <p:cNvSpPr>
            <a:spLocks noChangeArrowheads="1"/>
          </p:cNvSpPr>
          <p:nvPr/>
        </p:nvSpPr>
        <p:spPr bwMode="auto">
          <a:xfrm>
            <a:off x="4657726" y="2977140"/>
            <a:ext cx="1981200"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p:cNvSpPr>
            <a:spLocks noChangeArrowheads="1"/>
          </p:cNvSpPr>
          <p:nvPr/>
        </p:nvSpPr>
        <p:spPr bwMode="auto">
          <a:xfrm>
            <a:off x="2481263" y="2977140"/>
            <a:ext cx="1984375" cy="2819400"/>
          </a:xfrm>
          <a:prstGeom prst="rect">
            <a:avLst/>
          </a:prstGeom>
          <a:gradFill rotWithShape="1">
            <a:gsLst>
              <a:gs pos="0">
                <a:srgbClr val="FFEFD1"/>
              </a:gs>
              <a:gs pos="64999">
                <a:srgbClr val="F0EBD5"/>
              </a:gs>
              <a:gs pos="100000">
                <a:srgbClr val="D1C39F"/>
              </a:gs>
            </a:gsLst>
            <a:lin ang="2700000"/>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p:cNvSpPr>
            <a:spLocks noChangeArrowheads="1"/>
          </p:cNvSpPr>
          <p:nvPr/>
        </p:nvSpPr>
        <p:spPr bwMode="auto">
          <a:xfrm>
            <a:off x="6837941" y="2970213"/>
            <a:ext cx="1984375"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smtClean="0">
                <a:latin typeface="Arial" pitchFamily="-108" charset="0"/>
                <a:ea typeface="ＭＳ Ｐゴシック" pitchFamily="-108" charset="-128"/>
                <a:cs typeface="ＭＳ Ｐゴシック" pitchFamily="-108" charset="-128"/>
              </a:rPr>
              <a:t>Annotated       Bibliography</a:t>
            </a:r>
            <a:endParaRPr lang="en-US" b="1" dirty="0">
              <a:latin typeface="Arial" pitchFamily="-108" charset="0"/>
              <a:ea typeface="ＭＳ Ｐゴシック" pitchFamily="-108" charset="-128"/>
              <a:cs typeface="ＭＳ Ｐゴシック" pitchFamily="-108" charset="-128"/>
            </a:endParaRPr>
          </a:p>
        </p:txBody>
      </p:sp>
      <p:sp>
        <p:nvSpPr>
          <p:cNvPr id="9" name="Rectangle 8"/>
          <p:cNvSpPr>
            <a:spLocks noChangeArrowheads="1"/>
          </p:cNvSpPr>
          <p:nvPr/>
        </p:nvSpPr>
        <p:spPr bwMode="auto">
          <a:xfrm>
            <a:off x="304800" y="2973388"/>
            <a:ext cx="1984375" cy="2816225"/>
          </a:xfrm>
          <a:prstGeom prst="rect">
            <a:avLst/>
          </a:prstGeom>
          <a:gradFill rotWithShape="1">
            <a:gsLst>
              <a:gs pos="0">
                <a:srgbClr val="FFF6E7"/>
              </a:gs>
              <a:gs pos="64999">
                <a:srgbClr val="F0EBD5"/>
              </a:gs>
              <a:gs pos="100000">
                <a:srgbClr val="D1C39F"/>
              </a:gs>
            </a:gsLst>
            <a:lin ang="2700000" scaled="1"/>
          </a:gra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p:cNvPicPr>
            <a:picLocks noChangeAspect="1" noChangeArrowheads="1"/>
          </p:cNvPicPr>
          <p:nvPr/>
        </p:nvPicPr>
        <p:blipFill>
          <a:blip r:embed="rId3" cstate="print"/>
          <a:srcRect l="34793" t="23141" r="34215" b="4254"/>
          <a:stretch>
            <a:fillRect/>
          </a:stretch>
        </p:blipFill>
        <p:spPr bwMode="auto">
          <a:xfrm>
            <a:off x="4873625" y="1506538"/>
            <a:ext cx="4083050" cy="5167312"/>
          </a:xfrm>
          <a:prstGeom prst="rect">
            <a:avLst/>
          </a:prstGeom>
          <a:noFill/>
          <a:ln w="9525">
            <a:noFill/>
            <a:miter lim="800000"/>
            <a:headEnd/>
            <a:tailEnd/>
          </a:ln>
        </p:spPr>
      </p:pic>
      <p:sp useBgFill="1">
        <p:nvSpPr>
          <p:cNvPr id="11" name="Rounded Rectangular Callout 10"/>
          <p:cNvSpPr/>
          <p:nvPr/>
        </p:nvSpPr>
        <p:spPr bwMode="auto">
          <a:xfrm>
            <a:off x="249840" y="3971144"/>
            <a:ext cx="3657600" cy="2514600"/>
          </a:xfrm>
          <a:prstGeom prst="wedgeRoundRectCallout">
            <a:avLst>
              <a:gd name="adj1" fmla="val 118377"/>
              <a:gd name="adj2" fmla="val -8108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smtClean="0">
                <a:latin typeface="Optima"/>
                <a:cs typeface="ＭＳ Ｐゴシック" charset="0"/>
              </a:rPr>
              <a:t>Title:</a:t>
            </a:r>
          </a:p>
          <a:p>
            <a:pPr algn="ctr" fontAlgn="auto">
              <a:spcBef>
                <a:spcPts val="0"/>
              </a:spcBef>
              <a:spcAft>
                <a:spcPts val="0"/>
              </a:spcAft>
              <a:defRPr/>
            </a:pPr>
            <a:r>
              <a:rPr lang="en-US" b="0" dirty="0" smtClean="0">
                <a:latin typeface="Optima"/>
                <a:cs typeface="ＭＳ Ｐゴシック" charset="0"/>
              </a:rPr>
              <a:t>(in the upper half of the page, centered)</a:t>
            </a:r>
          </a:p>
          <a:p>
            <a:pPr algn="ctr" fontAlgn="auto">
              <a:spcBef>
                <a:spcPts val="0"/>
              </a:spcBef>
              <a:spcAft>
                <a:spcPts val="0"/>
              </a:spcAft>
              <a:defRPr/>
            </a:pPr>
            <a:r>
              <a:rPr lang="en-US" b="0" dirty="0" smtClean="0">
                <a:latin typeface="Optima"/>
                <a:cs typeface="ＭＳ Ｐゴシック" charset="0"/>
              </a:rPr>
              <a:t>name (no title or degree) + affiliation (university, etc.)</a:t>
            </a:r>
          </a:p>
          <a:p>
            <a:pPr algn="ctr" fontAlgn="auto">
              <a:spcBef>
                <a:spcPts val="0"/>
              </a:spcBef>
              <a:spcAft>
                <a:spcPts val="0"/>
              </a:spcAft>
              <a:defRPr/>
            </a:pPr>
            <a:endParaRPr lang="en-US" b="0" dirty="0" smtClean="0">
              <a:latin typeface="Optima"/>
              <a:cs typeface="ＭＳ Ｐゴシック" charset="0"/>
            </a:endParaRPr>
          </a:p>
        </p:txBody>
      </p:sp>
      <p:sp useBgFill="1">
        <p:nvSpPr>
          <p:cNvPr id="12" name="Rounded Rectangular Callout 11"/>
          <p:cNvSpPr/>
          <p:nvPr/>
        </p:nvSpPr>
        <p:spPr bwMode="auto">
          <a:xfrm>
            <a:off x="249840" y="1311640"/>
            <a:ext cx="3581400" cy="2057400"/>
          </a:xfrm>
          <a:prstGeom prst="wedgeRoundRectCallout">
            <a:avLst>
              <a:gd name="adj1" fmla="val 88993"/>
              <a:gd name="adj2" fmla="val -258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title flush left + page number flush right.</a:t>
            </a:r>
          </a:p>
        </p:txBody>
      </p:sp>
      <p:grpSp>
        <p:nvGrpSpPr>
          <p:cNvPr id="2" name="Group 15"/>
          <p:cNvGrpSpPr>
            <a:grpSpLocks/>
          </p:cNvGrpSpPr>
          <p:nvPr/>
        </p:nvGrpSpPr>
        <p:grpSpPr bwMode="auto">
          <a:xfrm>
            <a:off x="4235450" y="215900"/>
            <a:ext cx="4908550" cy="1276350"/>
            <a:chOff x="4235019" y="215386"/>
            <a:chExt cx="4908981" cy="1277461"/>
          </a:xfrm>
        </p:grpSpPr>
        <p:grpSp>
          <p:nvGrpSpPr>
            <p:cNvPr id="3" name="Group 5"/>
            <p:cNvGrpSpPr>
              <a:grpSpLocks/>
            </p:cNvGrpSpPr>
            <p:nvPr/>
          </p:nvGrpSpPr>
          <p:grpSpPr bwMode="auto">
            <a:xfrm>
              <a:off x="4235019" y="215386"/>
              <a:ext cx="4908981" cy="1277461"/>
              <a:chOff x="0" y="2220850"/>
              <a:chExt cx="9144000" cy="2762588"/>
            </a:xfrm>
          </p:grpSpPr>
          <p:sp>
            <p:nvSpPr>
              <p:cNvPr id="19" name="Rectangle 18"/>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p:cNvPicPr>
                <a:picLocks noChangeAspect="1"/>
              </p:cNvPicPr>
              <p:nvPr/>
            </p:nvPicPr>
            <p:blipFill>
              <a:blip r:embed="rId4" cstate="print"/>
              <a:srcRect/>
              <a:stretch>
                <a:fillRect/>
              </a:stretch>
            </p:blipFill>
            <p:spPr bwMode="auto">
              <a:xfrm>
                <a:off x="0" y="2220850"/>
                <a:ext cx="4285297" cy="2762588"/>
              </a:xfrm>
              <a:prstGeom prst="rect">
                <a:avLst/>
              </a:prstGeom>
              <a:noFill/>
              <a:ln w="9525">
                <a:noFill/>
                <a:miter lim="800000"/>
                <a:headEnd/>
                <a:tailEnd/>
              </a:ln>
            </p:spPr>
          </p:pic>
        </p:grpSp>
        <p:sp>
          <p:nvSpPr>
            <p:cNvPr id="12299" name="TextBox 2"/>
            <p:cNvSpPr txBox="1">
              <a:spLocks noChangeArrowheads="1"/>
            </p:cNvSpPr>
            <p:nvPr/>
          </p:nvSpPr>
          <p:spPr bwMode="auto">
            <a:xfrm>
              <a:off x="7063413" y="746373"/>
              <a:ext cx="1313180" cy="400110"/>
            </a:xfrm>
            <a:prstGeom prst="rect">
              <a:avLst/>
            </a:prstGeom>
            <a:noFill/>
            <a:ln w="9525">
              <a:noFill/>
              <a:miter lim="800000"/>
              <a:headEnd/>
              <a:tailEnd/>
            </a:ln>
          </p:spPr>
          <p:txBody>
            <a:bodyPr wrap="none">
              <a:spAutoFit/>
            </a:bodyPr>
            <a:lstStyle/>
            <a:p>
              <a:r>
                <a:rPr lang="en-US" sz="2000" dirty="0"/>
                <a:t>Title Page</a:t>
              </a:r>
              <a:endParaRPr lang="en-US" dirty="0"/>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538163" y="1703388"/>
            <a:ext cx="7942262" cy="4894262"/>
          </a:xfrm>
          <a:prstGeom prst="rect">
            <a:avLst/>
          </a:prstGeom>
          <a:noFill/>
          <a:ln w="9525">
            <a:noFill/>
            <a:miter lim="800000"/>
            <a:headEnd/>
            <a:tailEnd/>
          </a:ln>
        </p:spPr>
        <p:txBody>
          <a:bodyPr>
            <a:spAutoFit/>
          </a:bodyPr>
          <a:lstStyle/>
          <a:p>
            <a:pPr marL="285750" indent="-285750">
              <a:buFont typeface="Arial" pitchFamily="34" charset="0"/>
              <a:buChar char="•"/>
            </a:pPr>
            <a:r>
              <a:rPr lang="en-US" altLang="en-US" sz="2400" dirty="0">
                <a:latin typeface="Optima" pitchFamily="-84" charset="0"/>
              </a:rPr>
              <a:t>Number the first text page as page number </a:t>
            </a:r>
            <a:r>
              <a:rPr lang="en-US" altLang="en-US" sz="2400" dirty="0" smtClean="0">
                <a:latin typeface="Optima" pitchFamily="-84" charset="0"/>
              </a:rPr>
              <a:t>2 </a:t>
            </a:r>
            <a:endParaRPr lang="en-US" altLang="en-US" sz="2400" dirty="0">
              <a:latin typeface="Optima" pitchFamily="-84" charset="0"/>
            </a:endParaRPr>
          </a:p>
          <a:p>
            <a:pPr marL="285750" indent="-285750">
              <a:buFont typeface="Arial" pitchFamily="34" charset="0"/>
              <a:buChar char="•"/>
            </a:pPr>
            <a:endParaRPr lang="en-US" altLang="en-US" sz="2400" dirty="0">
              <a:latin typeface="Optima" pitchFamily="-84" charset="0"/>
            </a:endParaRPr>
          </a:p>
          <a:p>
            <a:pPr marL="285750" indent="-285750">
              <a:buFont typeface="Arial" pitchFamily="34" charset="0"/>
              <a:buChar char="•"/>
            </a:pPr>
            <a:r>
              <a:rPr lang="en-US" altLang="en-US" sz="2400" dirty="0">
                <a:latin typeface="Optima" pitchFamily="-84" charset="0"/>
              </a:rPr>
              <a:t>Type and center the title of the paper at the top of the page</a:t>
            </a:r>
          </a:p>
          <a:p>
            <a:pPr marL="285750" indent="-285750">
              <a:buFont typeface="Arial" pitchFamily="34" charset="0"/>
              <a:buChar char="•"/>
            </a:pPr>
            <a:endParaRPr lang="en-US" altLang="en-US" sz="2400" dirty="0">
              <a:latin typeface="Optima" pitchFamily="-84" charset="0"/>
            </a:endParaRPr>
          </a:p>
          <a:p>
            <a:pPr marL="285750" indent="-285750">
              <a:buFont typeface="Arial" pitchFamily="34" charset="0"/>
              <a:buChar char="•"/>
            </a:pPr>
            <a:r>
              <a:rPr lang="en-US" altLang="en-US" sz="2400" dirty="0">
                <a:latin typeface="Optima" pitchFamily="-84" charset="0"/>
              </a:rPr>
              <a:t> Type the text double-spaced with all sections following each other without a break</a:t>
            </a:r>
          </a:p>
          <a:p>
            <a:pPr marL="285750" indent="-285750">
              <a:buFont typeface="Arial" pitchFamily="34" charset="0"/>
              <a:buChar char="•"/>
            </a:pPr>
            <a:endParaRPr lang="en-US" altLang="en-US" sz="2400" dirty="0">
              <a:latin typeface="Optima" pitchFamily="-84" charset="0"/>
            </a:endParaRPr>
          </a:p>
          <a:p>
            <a:pPr marL="285750" indent="-285750">
              <a:buFont typeface="Arial" pitchFamily="34" charset="0"/>
              <a:buChar char="•"/>
            </a:pPr>
            <a:r>
              <a:rPr lang="en-US" altLang="en-US" sz="2400" dirty="0">
                <a:latin typeface="Optima" pitchFamily="-84" charset="0"/>
              </a:rPr>
              <a:t> Identify the sources you use in the paper in parenthetical, in-text citations</a:t>
            </a:r>
          </a:p>
          <a:p>
            <a:pPr marL="285750" indent="-285750">
              <a:buFont typeface="Arial" pitchFamily="34" charset="0"/>
              <a:buChar char="•"/>
            </a:pPr>
            <a:endParaRPr lang="en-US" altLang="en-US" sz="2400" dirty="0">
              <a:latin typeface="Optima" pitchFamily="-84" charset="0"/>
            </a:endParaRPr>
          </a:p>
          <a:p>
            <a:pPr marL="285750" indent="-285750">
              <a:buFont typeface="Arial" pitchFamily="34" charset="0"/>
              <a:buChar char="•"/>
            </a:pPr>
            <a:r>
              <a:rPr lang="en-US" altLang="en-US" sz="2400" dirty="0">
                <a:latin typeface="Optima" pitchFamily="-84" charset="0"/>
              </a:rPr>
              <a:t> Format tables and figures</a:t>
            </a:r>
          </a:p>
          <a:p>
            <a:pPr marL="285750" indent="-285750">
              <a:buFont typeface="Arial" pitchFamily="34" charset="0"/>
              <a:buChar char="•"/>
            </a:pPr>
            <a:endParaRPr lang="en-US" sz="2400" dirty="0">
              <a:latin typeface="Optima" pitchFamily="-84" charset="0"/>
            </a:endParaRPr>
          </a:p>
        </p:txBody>
      </p:sp>
      <p:grpSp>
        <p:nvGrpSpPr>
          <p:cNvPr id="2" name="Group 7"/>
          <p:cNvGrpSpPr>
            <a:grpSpLocks/>
          </p:cNvGrpSpPr>
          <p:nvPr/>
        </p:nvGrpSpPr>
        <p:grpSpPr bwMode="auto">
          <a:xfrm>
            <a:off x="4235450" y="215900"/>
            <a:ext cx="4908550" cy="1276350"/>
            <a:chOff x="4235019" y="215386"/>
            <a:chExt cx="4908981"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14341" name="TextBox 2"/>
            <p:cNvSpPr txBox="1">
              <a:spLocks noChangeArrowheads="1"/>
            </p:cNvSpPr>
            <p:nvPr/>
          </p:nvSpPr>
          <p:spPr bwMode="auto">
            <a:xfrm>
              <a:off x="6973213" y="746373"/>
              <a:ext cx="2170787" cy="400110"/>
            </a:xfrm>
            <a:prstGeom prst="rect">
              <a:avLst/>
            </a:prstGeom>
            <a:noFill/>
            <a:ln w="9525">
              <a:noFill/>
              <a:miter lim="800000"/>
              <a:headEnd/>
              <a:tailEnd/>
            </a:ln>
          </p:spPr>
          <p:txBody>
            <a:bodyPr wrap="none">
              <a:spAutoFit/>
            </a:bodyPr>
            <a:lstStyle/>
            <a:p>
              <a:pPr algn="r"/>
              <a:r>
                <a:rPr lang="en-US" sz="2000" dirty="0"/>
                <a:t>Main Body (Text)</a:t>
              </a:r>
              <a:endParaRPr lang="en-US" dirty="0"/>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icture 1.png"/>
          <p:cNvPicPr>
            <a:picLocks noChangeAspect="1"/>
          </p:cNvPicPr>
          <p:nvPr/>
        </p:nvPicPr>
        <p:blipFill>
          <a:blip r:embed="rId3" cstate="print"/>
          <a:srcRect l="4007" r="7539" b="48131"/>
          <a:stretch>
            <a:fillRect/>
          </a:stretch>
        </p:blipFill>
        <p:spPr bwMode="auto">
          <a:xfrm>
            <a:off x="4708525" y="2025650"/>
            <a:ext cx="4435475" cy="3938588"/>
          </a:xfrm>
          <a:prstGeom prst="rect">
            <a:avLst/>
          </a:prstGeom>
          <a:noFill/>
          <a:ln w="9525">
            <a:noFill/>
            <a:miter lim="800000"/>
            <a:headEnd/>
            <a:tailEnd/>
          </a:ln>
        </p:spPr>
      </p:pic>
      <p:sp>
        <p:nvSpPr>
          <p:cNvPr id="15363" name="Rectangle 1"/>
          <p:cNvSpPr>
            <a:spLocks noChangeArrowheads="1"/>
          </p:cNvSpPr>
          <p:nvPr/>
        </p:nvSpPr>
        <p:spPr bwMode="auto">
          <a:xfrm>
            <a:off x="295275" y="1455738"/>
            <a:ext cx="4572000" cy="5262562"/>
          </a:xfrm>
          <a:prstGeom prst="rect">
            <a:avLst/>
          </a:prstGeom>
          <a:noFill/>
          <a:ln w="9525">
            <a:noFill/>
            <a:miter lim="800000"/>
            <a:headEnd/>
            <a:tailEnd/>
          </a:ln>
        </p:spPr>
        <p:txBody>
          <a:bodyPr>
            <a:spAutoFit/>
          </a:bodyPr>
          <a:lstStyle/>
          <a:p>
            <a:pPr marL="285750" indent="-285750">
              <a:buFont typeface="Arial" pitchFamily="34" charset="0"/>
              <a:buChar char="•"/>
            </a:pPr>
            <a:r>
              <a:rPr lang="en-US" altLang="en-US" dirty="0">
                <a:latin typeface="Optima" pitchFamily="-84" charset="0"/>
              </a:rPr>
              <a:t> </a:t>
            </a:r>
            <a:r>
              <a:rPr lang="en-US" altLang="en-US" sz="2400" dirty="0">
                <a:latin typeface="Optima" pitchFamily="-84" charset="0"/>
              </a:rPr>
              <a:t>Center the title (References) at the top of the page. </a:t>
            </a:r>
            <a:r>
              <a:rPr lang="en-US" altLang="en-US" sz="2400" i="1" dirty="0">
                <a:latin typeface="Optima" pitchFamily="-84" charset="0"/>
              </a:rPr>
              <a:t>Do not bold it.</a:t>
            </a:r>
          </a:p>
          <a:p>
            <a:pPr marL="285750" indent="-285750">
              <a:buFont typeface="Arial" pitchFamily="34" charset="0"/>
              <a:buChar char="•"/>
            </a:pPr>
            <a:endParaRPr lang="en-US" altLang="en-US" sz="2400" dirty="0">
              <a:latin typeface="Optima" pitchFamily="-84" charset="0"/>
            </a:endParaRPr>
          </a:p>
          <a:p>
            <a:pPr marL="285750" indent="-285750">
              <a:buFont typeface="Arial" pitchFamily="34" charset="0"/>
              <a:buChar char="•"/>
            </a:pPr>
            <a:r>
              <a:rPr lang="en-US" altLang="en-US" sz="2400" dirty="0">
                <a:latin typeface="Optima" pitchFamily="-84" charset="0"/>
              </a:rPr>
              <a:t> Double-space reference entries</a:t>
            </a:r>
          </a:p>
          <a:p>
            <a:pPr marL="285750" indent="-285750">
              <a:buFont typeface="Arial" pitchFamily="34" charset="0"/>
              <a:buChar char="•"/>
            </a:pPr>
            <a:endParaRPr lang="en-US" altLang="en-US" sz="2400" dirty="0">
              <a:latin typeface="Optima" pitchFamily="-84" charset="0"/>
            </a:endParaRPr>
          </a:p>
          <a:p>
            <a:pPr marL="285750" indent="-285750">
              <a:buFont typeface="Arial" pitchFamily="34" charset="0"/>
              <a:buChar char="•"/>
            </a:pPr>
            <a:r>
              <a:rPr lang="en-US" altLang="en-US" sz="2400" dirty="0">
                <a:latin typeface="Optima" pitchFamily="-84" charset="0"/>
              </a:rPr>
              <a:t> Flush left the first line of the entry and indent subsequent lines</a:t>
            </a:r>
          </a:p>
          <a:p>
            <a:pPr marL="285750" indent="-285750">
              <a:buFont typeface="Arial" pitchFamily="34" charset="0"/>
              <a:buChar char="•"/>
            </a:pPr>
            <a:endParaRPr lang="en-US" altLang="en-US" sz="2400" dirty="0">
              <a:latin typeface="Optima" pitchFamily="-84" charset="0"/>
            </a:endParaRPr>
          </a:p>
          <a:p>
            <a:pPr marL="285750" indent="-285750">
              <a:buFont typeface="Arial" pitchFamily="34" charset="0"/>
              <a:buChar char="•"/>
            </a:pPr>
            <a:r>
              <a:rPr lang="en-US" altLang="en-US" sz="2400" dirty="0">
                <a:latin typeface="Optima" pitchFamily="-84" charset="0"/>
              </a:rPr>
              <a:t> Order entries alphabetically by the surname of the first author of each work</a:t>
            </a:r>
          </a:p>
        </p:txBody>
      </p:sp>
      <p:grpSp>
        <p:nvGrpSpPr>
          <p:cNvPr id="2" name="Group 7"/>
          <p:cNvGrpSpPr>
            <a:grpSpLocks/>
          </p:cNvGrpSpPr>
          <p:nvPr/>
        </p:nvGrpSpPr>
        <p:grpSpPr bwMode="auto">
          <a:xfrm>
            <a:off x="4235450" y="215900"/>
            <a:ext cx="4908550" cy="1276350"/>
            <a:chOff x="4235019" y="215386"/>
            <a:chExt cx="4908981"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5368" name="Picture 11" descr="High-Rez-OWL-Logo.png"/>
              <p:cNvPicPr>
                <a:picLocks noChangeAspect="1"/>
              </p:cNvPicPr>
              <p:nvPr/>
            </p:nvPicPr>
            <p:blipFill>
              <a:blip r:embed="rId4" cstate="print"/>
              <a:srcRect/>
              <a:stretch>
                <a:fillRect/>
              </a:stretch>
            </p:blipFill>
            <p:spPr bwMode="auto">
              <a:xfrm>
                <a:off x="0" y="2220850"/>
                <a:ext cx="4285297" cy="2762588"/>
              </a:xfrm>
              <a:prstGeom prst="rect">
                <a:avLst/>
              </a:prstGeom>
              <a:noFill/>
              <a:ln w="9525">
                <a:noFill/>
                <a:miter lim="800000"/>
                <a:headEnd/>
                <a:tailEnd/>
              </a:ln>
            </p:spPr>
          </p:pic>
        </p:grpSp>
        <p:sp>
          <p:nvSpPr>
            <p:cNvPr id="15366" name="TextBox 2"/>
            <p:cNvSpPr txBox="1">
              <a:spLocks noChangeArrowheads="1"/>
            </p:cNvSpPr>
            <p:nvPr/>
          </p:nvSpPr>
          <p:spPr bwMode="auto">
            <a:xfrm>
              <a:off x="7063413" y="746373"/>
              <a:ext cx="1912703" cy="400110"/>
            </a:xfrm>
            <a:prstGeom prst="rect">
              <a:avLst/>
            </a:prstGeom>
            <a:noFill/>
            <a:ln w="9525">
              <a:noFill/>
              <a:miter lim="800000"/>
              <a:headEnd/>
              <a:tailEnd/>
            </a:ln>
          </p:spPr>
          <p:txBody>
            <a:bodyPr wrap="none">
              <a:spAutoFit/>
            </a:bodyPr>
            <a:lstStyle/>
            <a:p>
              <a:r>
                <a:rPr lang="en-US" sz="2000" dirty="0"/>
                <a:t>Reference Page</a:t>
              </a:r>
              <a:endParaRPr lang="en-US" dirty="0"/>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66725" y="1549400"/>
            <a:ext cx="8247063" cy="4154488"/>
          </a:xfrm>
          <a:prstGeom prst="rect">
            <a:avLst/>
          </a:prstGeom>
          <a:noFill/>
          <a:ln w="9525">
            <a:noFill/>
            <a:miter lim="800000"/>
            <a:headEnd/>
            <a:tailEnd/>
          </a:ln>
        </p:spPr>
        <p:txBody>
          <a:bodyPr>
            <a:spAutoFit/>
          </a:bodyPr>
          <a:lstStyle/>
          <a:p>
            <a:pPr marL="285750" indent="-285750">
              <a:buFont typeface="Arial" pitchFamily="34" charset="0"/>
              <a:buChar char="•"/>
            </a:pPr>
            <a:r>
              <a:rPr lang="en-US" altLang="en-US" sz="2400" dirty="0">
                <a:latin typeface="Optima" pitchFamily="-84" charset="0"/>
              </a:rPr>
              <a:t>Invert authors’ </a:t>
            </a:r>
            <a:r>
              <a:rPr lang="en-US" altLang="ja-JP" sz="2400" dirty="0">
                <a:latin typeface="Optima" pitchFamily="-84" charset="0"/>
                <a:ea typeface="MS Mincho" pitchFamily="49" charset="-128"/>
              </a:rPr>
              <a:t>names (last name first followed by initials)</a:t>
            </a:r>
          </a:p>
          <a:p>
            <a:pPr marL="742950" lvl="1" indent="-285750">
              <a:buFont typeface="Arial" pitchFamily="34" charset="0"/>
              <a:buChar char="•"/>
            </a:pPr>
            <a:endParaRPr lang="en-US" altLang="ja-JP" sz="2400" dirty="0">
              <a:latin typeface="Optima" pitchFamily="-84" charset="0"/>
              <a:ea typeface="MS Mincho" pitchFamily="49" charset="-128"/>
            </a:endParaRPr>
          </a:p>
          <a:p>
            <a:pPr marL="742950" lvl="1" indent="-285750">
              <a:buFont typeface="Arial" pitchFamily="34" charset="0"/>
              <a:buChar char="•"/>
            </a:pPr>
            <a:r>
              <a:rPr lang="en-US" altLang="ja-JP" sz="2400" dirty="0">
                <a:solidFill>
                  <a:srgbClr val="0070C0"/>
                </a:solidFill>
                <a:latin typeface="Optima" pitchFamily="-84" charset="0"/>
                <a:ea typeface="MS Mincho" pitchFamily="49" charset="-128"/>
              </a:rPr>
              <a:t>EX:</a:t>
            </a:r>
            <a:r>
              <a:rPr lang="ja-JP" altLang="en-US" sz="2400">
                <a:solidFill>
                  <a:srgbClr val="0070C0"/>
                </a:solidFill>
                <a:latin typeface="Optima" pitchFamily="-84" charset="0"/>
                <a:ea typeface="MS Mincho" pitchFamily="49" charset="-128"/>
              </a:rPr>
              <a:t>“</a:t>
            </a:r>
            <a:r>
              <a:rPr lang="en-US" altLang="ja-JP" sz="2400" dirty="0">
                <a:solidFill>
                  <a:srgbClr val="0070C0"/>
                </a:solidFill>
                <a:latin typeface="Optima" pitchFamily="-84" charset="0"/>
                <a:ea typeface="MS Mincho" pitchFamily="49" charset="-128"/>
              </a:rPr>
              <a:t>Smith, J.Q.”</a:t>
            </a:r>
          </a:p>
          <a:p>
            <a:pPr marL="285750" indent="-285750"/>
            <a:endParaRPr lang="en-US" altLang="en-US" sz="2400" dirty="0">
              <a:latin typeface="Optima" pitchFamily="-84" charset="0"/>
            </a:endParaRPr>
          </a:p>
          <a:p>
            <a:pPr marL="285750" indent="-285750">
              <a:buFont typeface="Arial" pitchFamily="34" charset="0"/>
              <a:buChar char="•"/>
            </a:pPr>
            <a:r>
              <a:rPr lang="en-US" altLang="en-US" sz="2400" dirty="0">
                <a:latin typeface="Optima" pitchFamily="-84" charset="0"/>
              </a:rPr>
              <a:t> Capitalize only the first letter of the first word of a title and subtitle, the first word after a colon or a dash in the title, and proper nouns. Do not capitalize the first letter of the second word in a hyphenated compound word.</a:t>
            </a:r>
          </a:p>
          <a:p>
            <a:pPr marL="742950" lvl="1" indent="-285750">
              <a:buFont typeface="Arial" pitchFamily="34" charset="0"/>
              <a:buChar char="•"/>
            </a:pPr>
            <a:endParaRPr lang="en-US" sz="2400" dirty="0">
              <a:latin typeface="Optima" pitchFamily="-84" charset="0"/>
            </a:endParaRPr>
          </a:p>
          <a:p>
            <a:pPr marL="742950" lvl="1" indent="-285750">
              <a:buFont typeface="Arial" pitchFamily="34" charset="0"/>
              <a:buChar char="•"/>
            </a:pPr>
            <a:r>
              <a:rPr lang="en-US" sz="2400" dirty="0">
                <a:solidFill>
                  <a:srgbClr val="0070C0"/>
                </a:solidFill>
                <a:latin typeface="Optima" pitchFamily="-84" charset="0"/>
              </a:rPr>
              <a:t>EX: The perfectly formatted paper: How the Purdue OWL saved my essay.</a:t>
            </a:r>
          </a:p>
        </p:txBody>
      </p:sp>
      <p:grpSp>
        <p:nvGrpSpPr>
          <p:cNvPr id="2" name="Group 7"/>
          <p:cNvGrpSpPr>
            <a:grpSpLocks/>
          </p:cNvGrpSpPr>
          <p:nvPr/>
        </p:nvGrpSpPr>
        <p:grpSpPr bwMode="auto">
          <a:xfrm>
            <a:off x="4235450" y="215900"/>
            <a:ext cx="4921250" cy="1276350"/>
            <a:chOff x="4235019" y="215386"/>
            <a:chExt cx="4921979"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91"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16389" name="TextBox 2"/>
            <p:cNvSpPr txBox="1">
              <a:spLocks noChangeArrowheads="1"/>
            </p:cNvSpPr>
            <p:nvPr/>
          </p:nvSpPr>
          <p:spPr bwMode="auto">
            <a:xfrm>
              <a:off x="6928503" y="746373"/>
              <a:ext cx="2228495" cy="400110"/>
            </a:xfrm>
            <a:prstGeom prst="rect">
              <a:avLst/>
            </a:prstGeom>
            <a:noFill/>
            <a:ln w="9525">
              <a:noFill/>
              <a:miter lim="800000"/>
              <a:headEnd/>
              <a:tailEnd/>
            </a:ln>
          </p:spPr>
          <p:txBody>
            <a:bodyPr wrap="none">
              <a:spAutoFit/>
            </a:bodyPr>
            <a:lstStyle/>
            <a:p>
              <a:r>
                <a:rPr lang="en-US" sz="2000" dirty="0"/>
                <a:t>References: Basics</a:t>
              </a:r>
              <a:endParaRPr lang="en-US" dirty="0"/>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96888" y="1504950"/>
            <a:ext cx="7943850" cy="3477875"/>
          </a:xfrm>
          <a:prstGeom prst="rect">
            <a:avLst/>
          </a:prstGeom>
          <a:noFill/>
          <a:ln w="9525">
            <a:noFill/>
            <a:miter lim="800000"/>
            <a:headEnd/>
            <a:tailEnd/>
          </a:ln>
        </p:spPr>
        <p:txBody>
          <a:bodyPr>
            <a:spAutoFit/>
          </a:bodyPr>
          <a:lstStyle/>
          <a:p>
            <a:r>
              <a:rPr lang="en-US" altLang="en-US" sz="2000" dirty="0">
                <a:latin typeface="Optima" pitchFamily="-84" charset="0"/>
                <a:cs typeface="Arial" pitchFamily="34" charset="0"/>
              </a:rPr>
              <a:t>APA is a complex system of citation. When compiling the reference list, the strategy below might be useful: </a:t>
            </a:r>
          </a:p>
          <a:p>
            <a:endParaRPr lang="en-US" altLang="en-US" sz="2000" dirty="0">
              <a:latin typeface="Optima" pitchFamily="-84" charset="0"/>
              <a:cs typeface="Arial" pitchFamily="34" charset="0"/>
            </a:endParaRPr>
          </a:p>
          <a:p>
            <a:pPr>
              <a:buFont typeface="Arial Black" pitchFamily="34" charset="0"/>
              <a:buAutoNum type="arabicPeriod"/>
            </a:pPr>
            <a:r>
              <a:rPr lang="en-US" altLang="en-US" sz="2000" dirty="0">
                <a:latin typeface="Optima" pitchFamily="-84" charset="0"/>
                <a:cs typeface="Arial" pitchFamily="34" charset="0"/>
              </a:rPr>
              <a:t> Identify the type of source: </a:t>
            </a:r>
          </a:p>
          <a:p>
            <a:pPr lvl="1"/>
            <a:r>
              <a:rPr lang="en-US" altLang="en-US" sz="2000" dirty="0">
                <a:latin typeface="Optima" pitchFamily="-84" charset="0"/>
                <a:cs typeface="Arial" pitchFamily="34" charset="0"/>
              </a:rPr>
              <a:t>Is it a book? A journal article? A webpage? </a:t>
            </a:r>
          </a:p>
          <a:p>
            <a:pPr>
              <a:buFont typeface="Arial Black" pitchFamily="34" charset="0"/>
              <a:buAutoNum type="arabicPeriod"/>
            </a:pPr>
            <a:endParaRPr lang="en-US" altLang="en-US" sz="2000" dirty="0">
              <a:latin typeface="Optima" pitchFamily="-84" charset="0"/>
              <a:cs typeface="Arial" pitchFamily="34" charset="0"/>
            </a:endParaRPr>
          </a:p>
          <a:p>
            <a:pPr>
              <a:buFont typeface="Arial Black" pitchFamily="34" charset="0"/>
              <a:buAutoNum type="arabicPeriod"/>
            </a:pPr>
            <a:r>
              <a:rPr lang="en-US" altLang="en-US" sz="2000" dirty="0">
                <a:latin typeface="Optima" pitchFamily="-84" charset="0"/>
                <a:cs typeface="Arial" pitchFamily="34" charset="0"/>
              </a:rPr>
              <a:t> Find a sample citation for this type of source</a:t>
            </a:r>
          </a:p>
          <a:p>
            <a:pPr lvl="1"/>
            <a:r>
              <a:rPr lang="en-US" altLang="en-US" sz="2000" dirty="0">
                <a:latin typeface="Optima" pitchFamily="-84" charset="0"/>
                <a:cs typeface="Arial" pitchFamily="34" charset="0"/>
              </a:rPr>
              <a:t>Check a textbook or the OWL APA Guide: </a:t>
            </a:r>
            <a:r>
              <a:rPr lang="en-US" altLang="en-US" sz="2000" dirty="0">
                <a:latin typeface="Optima" pitchFamily="-84" charset="0"/>
                <a:cs typeface="Arial" pitchFamily="34" charset="0"/>
                <a:hlinkClick r:id="rId3"/>
              </a:rPr>
              <a:t>http://owl.english.purdue.edu/owl/resource/560/01/</a:t>
            </a:r>
            <a:endParaRPr lang="en-US" altLang="en-US" sz="2000" dirty="0">
              <a:latin typeface="Optima" pitchFamily="-84" charset="0"/>
              <a:cs typeface="Arial" pitchFamily="34" charset="0"/>
            </a:endParaRPr>
          </a:p>
          <a:p>
            <a:pPr>
              <a:buFont typeface="Arial Black" pitchFamily="34" charset="0"/>
              <a:buAutoNum type="arabicPeriod"/>
            </a:pPr>
            <a:endParaRPr lang="en-US" altLang="en-US" sz="2000" dirty="0">
              <a:latin typeface="Optima" pitchFamily="-84" charset="0"/>
              <a:cs typeface="Arial" pitchFamily="34" charset="0"/>
            </a:endParaRPr>
          </a:p>
          <a:p>
            <a:endParaRPr lang="en-US" sz="2000" dirty="0">
              <a:latin typeface="Optima" pitchFamily="-84" charset="0"/>
              <a:cs typeface="Arial" pitchFamily="34" charset="0"/>
            </a:endParaRPr>
          </a:p>
        </p:txBody>
      </p:sp>
      <p:grpSp>
        <p:nvGrpSpPr>
          <p:cNvPr id="2" name="Group 5"/>
          <p:cNvGrpSpPr>
            <a:grpSpLocks/>
          </p:cNvGrpSpPr>
          <p:nvPr/>
        </p:nvGrpSpPr>
        <p:grpSpPr bwMode="auto">
          <a:xfrm>
            <a:off x="4235450" y="215900"/>
            <a:ext cx="4932363" cy="1276350"/>
            <a:chOff x="4235019" y="215386"/>
            <a:chExt cx="4932560" cy="1277461"/>
          </a:xfrm>
        </p:grpSpPr>
        <p:grpSp>
          <p:nvGrpSpPr>
            <p:cNvPr id="3" name="Group 5"/>
            <p:cNvGrpSpPr>
              <a:grpSpLocks/>
            </p:cNvGrpSpPr>
            <p:nvPr/>
          </p:nvGrpSpPr>
          <p:grpSpPr bwMode="auto">
            <a:xfrm>
              <a:off x="4235019" y="215386"/>
              <a:ext cx="4908981" cy="1277461"/>
              <a:chOff x="0" y="2220850"/>
              <a:chExt cx="9144000" cy="2762588"/>
            </a:xfrm>
          </p:grpSpPr>
          <p:sp>
            <p:nvSpPr>
              <p:cNvPr id="10" name="Rectangle 9"/>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439" name="Picture 10" descr="High-Rez-OWL-Logo.png"/>
              <p:cNvPicPr>
                <a:picLocks noChangeAspect="1"/>
              </p:cNvPicPr>
              <p:nvPr/>
            </p:nvPicPr>
            <p:blipFill>
              <a:blip r:embed="rId4" cstate="print"/>
              <a:srcRect/>
              <a:stretch>
                <a:fillRect/>
              </a:stretch>
            </p:blipFill>
            <p:spPr bwMode="auto">
              <a:xfrm>
                <a:off x="0" y="2220850"/>
                <a:ext cx="4285297" cy="2762588"/>
              </a:xfrm>
              <a:prstGeom prst="rect">
                <a:avLst/>
              </a:prstGeom>
              <a:noFill/>
              <a:ln w="9525">
                <a:noFill/>
                <a:miter lim="800000"/>
                <a:headEnd/>
                <a:tailEnd/>
              </a:ln>
            </p:spPr>
          </p:pic>
        </p:grpSp>
        <p:sp>
          <p:nvSpPr>
            <p:cNvPr id="18437" name="TextBox 2"/>
            <p:cNvSpPr txBox="1">
              <a:spLocks noChangeArrowheads="1"/>
            </p:cNvSpPr>
            <p:nvPr/>
          </p:nvSpPr>
          <p:spPr bwMode="auto">
            <a:xfrm>
              <a:off x="6313913" y="746373"/>
              <a:ext cx="2853666" cy="369332"/>
            </a:xfrm>
            <a:prstGeom prst="rect">
              <a:avLst/>
            </a:prstGeom>
            <a:noFill/>
            <a:ln w="9525">
              <a:noFill/>
              <a:miter lim="800000"/>
              <a:headEnd/>
              <a:tailEnd/>
            </a:ln>
          </p:spPr>
          <p:txBody>
            <a:bodyPr wrap="none">
              <a:spAutoFit/>
            </a:bodyPr>
            <a:lstStyle/>
            <a:p>
              <a:r>
                <a:rPr lang="en-US" dirty="0"/>
                <a:t>Making the Reference List</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84188" y="1522413"/>
            <a:ext cx="8266112" cy="3416300"/>
          </a:xfrm>
          <a:prstGeom prst="rect">
            <a:avLst/>
          </a:prstGeom>
          <a:noFill/>
          <a:ln w="9525">
            <a:noFill/>
            <a:miter lim="800000"/>
            <a:headEnd/>
            <a:tailEnd/>
          </a:ln>
        </p:spPr>
        <p:txBody>
          <a:bodyPr>
            <a:spAutoFit/>
          </a:bodyPr>
          <a:lstStyle/>
          <a:p>
            <a:r>
              <a:rPr lang="en-US" altLang="en-US" sz="2400" dirty="0">
                <a:latin typeface="Optima" pitchFamily="-84" charset="0"/>
              </a:rPr>
              <a:t>In-text citations help readers locate the cited source in the References section of the paper. </a:t>
            </a:r>
          </a:p>
          <a:p>
            <a:endParaRPr lang="en-US" altLang="en-US" sz="2400" dirty="0">
              <a:latin typeface="Optima" pitchFamily="-84" charset="0"/>
            </a:endParaRPr>
          </a:p>
          <a:p>
            <a:r>
              <a:rPr lang="en-US" altLang="en-US" sz="2400" dirty="0">
                <a:latin typeface="Optima" pitchFamily="-84" charset="0"/>
              </a:rPr>
              <a:t>Whenever you use a source, provide in parenthesis:</a:t>
            </a:r>
          </a:p>
          <a:p>
            <a:pPr lvl="1">
              <a:buFont typeface="Arial" pitchFamily="34" charset="0"/>
              <a:buChar char="•"/>
            </a:pPr>
            <a:r>
              <a:rPr lang="en-US" altLang="en-US" sz="2400" dirty="0">
                <a:latin typeface="Optima" pitchFamily="-84" charset="0"/>
              </a:rPr>
              <a:t> the author</a:t>
            </a:r>
            <a:r>
              <a:rPr lang="en-US" altLang="en-US" sz="2400" dirty="0">
                <a:latin typeface="Optima" pitchFamily="-84" charset="0"/>
                <a:ea typeface="MS Mincho" pitchFamily="49" charset="-128"/>
              </a:rPr>
              <a:t>’</a:t>
            </a:r>
            <a:r>
              <a:rPr lang="en-US" altLang="ja-JP" sz="2400" dirty="0">
                <a:latin typeface="Optima" pitchFamily="-84" charset="0"/>
                <a:ea typeface="MS Mincho" pitchFamily="49" charset="-128"/>
              </a:rPr>
              <a:t>s name and the date of publication</a:t>
            </a:r>
          </a:p>
          <a:p>
            <a:pPr lvl="1">
              <a:buFont typeface="Arial" pitchFamily="34" charset="0"/>
              <a:buChar char="•"/>
            </a:pPr>
            <a:endParaRPr lang="en-US" altLang="en-US" sz="2400" dirty="0">
              <a:latin typeface="Optima" pitchFamily="-84" charset="0"/>
            </a:endParaRPr>
          </a:p>
          <a:p>
            <a:pPr lvl="1">
              <a:buFont typeface="Arial" pitchFamily="34" charset="0"/>
              <a:buChar char="•"/>
            </a:pPr>
            <a:r>
              <a:rPr lang="en-US" altLang="en-US" sz="2400" dirty="0">
                <a:latin typeface="Optima" pitchFamily="-84" charset="0"/>
              </a:rPr>
              <a:t> for quotations and close paraphrases, provide the author</a:t>
            </a:r>
            <a:r>
              <a:rPr lang="en-US" altLang="en-US" sz="2400" dirty="0">
                <a:latin typeface="Optima" pitchFamily="-84" charset="0"/>
                <a:ea typeface="MS Mincho" pitchFamily="49" charset="-128"/>
              </a:rPr>
              <a:t>’</a:t>
            </a:r>
            <a:r>
              <a:rPr lang="en-US" altLang="ja-JP" sz="2400" dirty="0">
                <a:latin typeface="Optima" pitchFamily="-84" charset="0"/>
                <a:ea typeface="MS Mincho" pitchFamily="49" charset="-128"/>
              </a:rPr>
              <a:t>s name, date of publication, and a page number</a:t>
            </a:r>
          </a:p>
          <a:p>
            <a:pPr lvl="1"/>
            <a:r>
              <a:rPr lang="en-US" altLang="en-US" sz="2400" dirty="0">
                <a:latin typeface="Optima" pitchFamily="-84" charset="0"/>
              </a:rPr>
              <a:t> </a:t>
            </a:r>
          </a:p>
        </p:txBody>
      </p:sp>
      <p:grpSp>
        <p:nvGrpSpPr>
          <p:cNvPr id="2" name="Group 7"/>
          <p:cNvGrpSpPr>
            <a:grpSpLocks/>
          </p:cNvGrpSpPr>
          <p:nvPr/>
        </p:nvGrpSpPr>
        <p:grpSpPr bwMode="auto">
          <a:xfrm>
            <a:off x="4235450" y="215900"/>
            <a:ext cx="4972050" cy="1276350"/>
            <a:chOff x="4235019" y="215386"/>
            <a:chExt cx="4972416"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19465" name="TextBox 2"/>
            <p:cNvSpPr txBox="1">
              <a:spLocks noChangeArrowheads="1"/>
            </p:cNvSpPr>
            <p:nvPr/>
          </p:nvSpPr>
          <p:spPr bwMode="auto">
            <a:xfrm>
              <a:off x="6478803" y="746373"/>
              <a:ext cx="2728632" cy="400110"/>
            </a:xfrm>
            <a:prstGeom prst="rect">
              <a:avLst/>
            </a:prstGeom>
            <a:noFill/>
            <a:ln w="9525">
              <a:noFill/>
              <a:miter lim="800000"/>
              <a:headEnd/>
              <a:tailEnd/>
            </a:ln>
          </p:spPr>
          <p:txBody>
            <a:bodyPr wrap="none">
              <a:spAutoFit/>
            </a:bodyPr>
            <a:lstStyle/>
            <a:p>
              <a:r>
                <a:rPr lang="en-US" sz="2000" dirty="0"/>
                <a:t>In-text Citation: Basics</a:t>
              </a:r>
              <a:endParaRPr lang="en-US" dirty="0"/>
            </a:p>
          </p:txBody>
        </p:sp>
      </p:grpSp>
      <p:grpSp>
        <p:nvGrpSpPr>
          <p:cNvPr id="4" name="Group 11"/>
          <p:cNvGrpSpPr>
            <a:grpSpLocks/>
          </p:cNvGrpSpPr>
          <p:nvPr/>
        </p:nvGrpSpPr>
        <p:grpSpPr bwMode="auto">
          <a:xfrm>
            <a:off x="1697038" y="5280025"/>
            <a:ext cx="7119937" cy="1257300"/>
            <a:chOff x="1819275" y="5321300"/>
            <a:chExt cx="7119938" cy="1257300"/>
          </a:xfrm>
        </p:grpSpPr>
        <p:pic>
          <p:nvPicPr>
            <p:cNvPr id="19461" name="Picture 7"/>
            <p:cNvPicPr>
              <a:picLocks noChangeAspect="1" noChangeArrowheads="1"/>
            </p:cNvPicPr>
            <p:nvPr/>
          </p:nvPicPr>
          <p:blipFill>
            <a:blip r:embed="rId4" cstate="print"/>
            <a:srcRect l="26189" t="53058" r="25665" b="31216"/>
            <a:stretch>
              <a:fillRect/>
            </a:stretch>
          </p:blipFill>
          <p:spPr bwMode="auto">
            <a:xfrm>
              <a:off x="1819275" y="5321300"/>
              <a:ext cx="7119938" cy="1257300"/>
            </a:xfrm>
            <a:prstGeom prst="rect">
              <a:avLst/>
            </a:prstGeom>
            <a:noFill/>
            <a:ln w="9525">
              <a:noFill/>
              <a:miter lim="800000"/>
              <a:headEnd/>
              <a:tailEnd/>
            </a:ln>
          </p:spPr>
        </p:pic>
        <p:sp>
          <p:nvSpPr>
            <p:cNvPr id="14" name="Oval 13"/>
            <p:cNvSpPr/>
            <p:nvPr/>
          </p:nvSpPr>
          <p:spPr>
            <a:xfrm>
              <a:off x="6727826" y="5322888"/>
              <a:ext cx="124301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Oval 14"/>
            <p:cNvSpPr/>
            <p:nvPr/>
          </p:nvSpPr>
          <p:spPr>
            <a:xfrm>
              <a:off x="2155825" y="6113463"/>
              <a:ext cx="1882775"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66725" y="2008188"/>
            <a:ext cx="8085138" cy="2216150"/>
          </a:xfrm>
          <a:prstGeom prst="rect">
            <a:avLst/>
          </a:prstGeom>
          <a:noFill/>
          <a:ln w="9525">
            <a:noFill/>
            <a:miter lim="800000"/>
            <a:headEnd/>
            <a:tailEnd/>
          </a:ln>
        </p:spPr>
        <p:txBody>
          <a:bodyPr>
            <a:spAutoFit/>
          </a:bodyPr>
          <a:lstStyle/>
          <a:p>
            <a:r>
              <a:rPr lang="en-US" altLang="en-US" sz="2000" dirty="0">
                <a:latin typeface="Optima" pitchFamily="-84" charset="0"/>
              </a:rPr>
              <a:t>When quoting:</a:t>
            </a:r>
          </a:p>
          <a:p>
            <a:pPr>
              <a:buFont typeface="Arial" pitchFamily="34" charset="0"/>
              <a:buChar char="•"/>
            </a:pPr>
            <a:r>
              <a:rPr lang="en-US" altLang="en-US" sz="2000" dirty="0">
                <a:latin typeface="Optima" pitchFamily="-84" charset="0"/>
              </a:rPr>
              <a:t>Introduce the quotation with a signal phrase</a:t>
            </a:r>
          </a:p>
          <a:p>
            <a:pPr>
              <a:buFont typeface="Arial" pitchFamily="34" charset="0"/>
              <a:buChar char="•"/>
            </a:pPr>
            <a:endParaRPr lang="en-US" altLang="en-US" sz="2000" dirty="0">
              <a:latin typeface="Optima" pitchFamily="-84" charset="0"/>
            </a:endParaRPr>
          </a:p>
          <a:p>
            <a:pPr>
              <a:buFont typeface="Arial" pitchFamily="34" charset="0"/>
              <a:buChar char="•"/>
            </a:pPr>
            <a:r>
              <a:rPr lang="en-US" altLang="en-US" sz="2000" dirty="0">
                <a:latin typeface="Optima" pitchFamily="-84" charset="0"/>
              </a:rPr>
              <a:t>Include the author</a:t>
            </a:r>
            <a:r>
              <a:rPr lang="en-US" altLang="en-US" sz="2000" dirty="0">
                <a:latin typeface="Optima" pitchFamily="-84" charset="0"/>
                <a:ea typeface="MS Mincho" pitchFamily="49" charset="-128"/>
              </a:rPr>
              <a:t>’</a:t>
            </a:r>
            <a:r>
              <a:rPr lang="en-US" altLang="ja-JP" sz="2000" dirty="0">
                <a:latin typeface="Optima" pitchFamily="-84" charset="0"/>
                <a:ea typeface="MS Mincho" pitchFamily="49" charset="-128"/>
              </a:rPr>
              <a:t>s name, year of publication, and page number</a:t>
            </a:r>
          </a:p>
          <a:p>
            <a:pPr>
              <a:buFont typeface="Arial" pitchFamily="34" charset="0"/>
              <a:buChar char="•"/>
            </a:pPr>
            <a:endParaRPr lang="en-US" altLang="ja-JP" sz="2000" dirty="0">
              <a:latin typeface="Optima" pitchFamily="-84" charset="0"/>
              <a:ea typeface="MS Mincho" pitchFamily="49" charset="-128"/>
            </a:endParaRPr>
          </a:p>
          <a:p>
            <a:pPr>
              <a:buFont typeface="Arial" pitchFamily="34" charset="0"/>
              <a:buChar char="•"/>
            </a:pPr>
            <a:r>
              <a:rPr lang="en-US" altLang="ja-JP" sz="2000" dirty="0">
                <a:latin typeface="Optima" pitchFamily="-84" charset="0"/>
                <a:ea typeface="MS Mincho" pitchFamily="49" charset="-128"/>
              </a:rPr>
              <a:t>Keep the citation brief—do not repeat the information</a:t>
            </a:r>
            <a:endParaRPr lang="en-US" altLang="en-US" sz="2000" dirty="0">
              <a:latin typeface="Optima" pitchFamily="-84" charset="0"/>
            </a:endParaRPr>
          </a:p>
          <a:p>
            <a:endParaRPr lang="en-US" dirty="0">
              <a:latin typeface="Optima" pitchFamily="-84" charset="0"/>
            </a:endParaRPr>
          </a:p>
        </p:txBody>
      </p:sp>
      <p:grpSp>
        <p:nvGrpSpPr>
          <p:cNvPr id="2" name="Group 5"/>
          <p:cNvGrpSpPr>
            <a:grpSpLocks/>
          </p:cNvGrpSpPr>
          <p:nvPr/>
        </p:nvGrpSpPr>
        <p:grpSpPr bwMode="auto">
          <a:xfrm>
            <a:off x="4235450" y="215900"/>
            <a:ext cx="4922838" cy="1276350"/>
            <a:chOff x="4235019" y="215386"/>
            <a:chExt cx="4923971" cy="1277461"/>
          </a:xfrm>
        </p:grpSpPr>
        <p:grpSp>
          <p:nvGrpSpPr>
            <p:cNvPr id="3" name="Group 5"/>
            <p:cNvGrpSpPr>
              <a:grpSpLocks/>
            </p:cNvGrpSpPr>
            <p:nvPr/>
          </p:nvGrpSpPr>
          <p:grpSpPr bwMode="auto">
            <a:xfrm>
              <a:off x="4235019" y="215386"/>
              <a:ext cx="4908981" cy="1277461"/>
              <a:chOff x="0" y="2220850"/>
              <a:chExt cx="9144000" cy="2762588"/>
            </a:xfrm>
          </p:grpSpPr>
          <p:sp>
            <p:nvSpPr>
              <p:cNvPr id="10" name="Rectangle 9"/>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492" name="Picture 10"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0490" name="TextBox 2"/>
            <p:cNvSpPr txBox="1">
              <a:spLocks noChangeArrowheads="1"/>
            </p:cNvSpPr>
            <p:nvPr/>
          </p:nvSpPr>
          <p:spPr bwMode="auto">
            <a:xfrm>
              <a:off x="6478803" y="641443"/>
              <a:ext cx="2680187" cy="646331"/>
            </a:xfrm>
            <a:prstGeom prst="rect">
              <a:avLst/>
            </a:prstGeom>
            <a:noFill/>
            <a:ln w="9525">
              <a:noFill/>
              <a:miter lim="800000"/>
              <a:headEnd/>
              <a:tailEnd/>
            </a:ln>
          </p:spPr>
          <p:txBody>
            <a:bodyPr>
              <a:spAutoFit/>
            </a:bodyPr>
            <a:lstStyle/>
            <a:p>
              <a:r>
                <a:rPr lang="en-US" dirty="0"/>
                <a:t>In-Text Citation: </a:t>
              </a:r>
            </a:p>
            <a:p>
              <a:r>
                <a:rPr lang="en-US" dirty="0"/>
                <a:t>Quotations</a:t>
              </a:r>
            </a:p>
          </p:txBody>
        </p:sp>
      </p:grpSp>
      <p:grpSp>
        <p:nvGrpSpPr>
          <p:cNvPr id="4" name="Group 14"/>
          <p:cNvGrpSpPr>
            <a:grpSpLocks/>
          </p:cNvGrpSpPr>
          <p:nvPr/>
        </p:nvGrpSpPr>
        <p:grpSpPr bwMode="auto">
          <a:xfrm>
            <a:off x="2565400" y="4354513"/>
            <a:ext cx="6224588" cy="2141537"/>
            <a:chOff x="2716213" y="4381500"/>
            <a:chExt cx="6223661" cy="2141538"/>
          </a:xfrm>
        </p:grpSpPr>
        <p:pic>
          <p:nvPicPr>
            <p:cNvPr id="20485" name="Picture 5"/>
            <p:cNvPicPr>
              <a:picLocks noChangeAspect="1" noChangeArrowheads="1"/>
            </p:cNvPicPr>
            <p:nvPr/>
          </p:nvPicPr>
          <p:blipFill>
            <a:blip r:embed="rId4" cstate="print"/>
            <a:srcRect l="26224" t="24657" r="26155" b="44861"/>
            <a:stretch>
              <a:fillRect/>
            </a:stretch>
          </p:blipFill>
          <p:spPr bwMode="auto">
            <a:xfrm>
              <a:off x="2716213" y="4381500"/>
              <a:ext cx="6196012" cy="2141538"/>
            </a:xfrm>
            <a:prstGeom prst="rect">
              <a:avLst/>
            </a:prstGeom>
            <a:noFill/>
            <a:ln w="9525">
              <a:noFill/>
              <a:miter lim="800000"/>
              <a:headEnd/>
              <a:tailEnd/>
            </a:ln>
          </p:spPr>
        </p:pic>
        <p:sp>
          <p:nvSpPr>
            <p:cNvPr id="12" name="Oval 11"/>
            <p:cNvSpPr/>
            <p:nvPr/>
          </p:nvSpPr>
          <p:spPr>
            <a:xfrm>
              <a:off x="7152615" y="4721225"/>
              <a:ext cx="538082" cy="411162"/>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Oval 12"/>
            <p:cNvSpPr/>
            <p:nvPr/>
          </p:nvSpPr>
          <p:spPr>
            <a:xfrm>
              <a:off x="2784466" y="4381500"/>
              <a:ext cx="99680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Oval 13"/>
            <p:cNvSpPr/>
            <p:nvPr/>
          </p:nvSpPr>
          <p:spPr>
            <a:xfrm>
              <a:off x="7355785" y="6045201"/>
              <a:ext cx="1584089"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254000" y="2230438"/>
            <a:ext cx="8534400" cy="1568450"/>
          </a:xfrm>
          <a:prstGeom prst="rect">
            <a:avLst/>
          </a:prstGeom>
          <a:noFill/>
          <a:ln w="9525">
            <a:noFill/>
            <a:miter lim="800000"/>
            <a:headEnd/>
            <a:tailEnd/>
          </a:ln>
        </p:spPr>
        <p:txBody>
          <a:bodyPr>
            <a:spAutoFit/>
          </a:bodyPr>
          <a:lstStyle/>
          <a:p>
            <a:r>
              <a:rPr lang="en-US" altLang="en-US" sz="2400" dirty="0">
                <a:latin typeface="Optima" pitchFamily="-84" charset="0"/>
              </a:rPr>
              <a:t>Provide the author</a:t>
            </a:r>
            <a:r>
              <a:rPr lang="en-US" altLang="en-US" sz="2400" dirty="0">
                <a:latin typeface="Optima" pitchFamily="-84" charset="0"/>
                <a:ea typeface="MS Mincho" pitchFamily="49" charset="-128"/>
              </a:rPr>
              <a:t>’</a:t>
            </a:r>
            <a:r>
              <a:rPr lang="en-US" altLang="ja-JP" sz="2400" dirty="0">
                <a:latin typeface="Optima" pitchFamily="-84" charset="0"/>
                <a:ea typeface="MS Mincho" pitchFamily="49" charset="-128"/>
              </a:rPr>
              <a:t>s last name and the year of</a:t>
            </a:r>
          </a:p>
          <a:p>
            <a:r>
              <a:rPr lang="en-US" altLang="en-US" sz="2400" dirty="0">
                <a:latin typeface="Optima" pitchFamily="-84" charset="0"/>
              </a:rPr>
              <a:t>publication in parenthesis after a summary or a paraphrase.</a:t>
            </a:r>
          </a:p>
          <a:p>
            <a:endParaRPr lang="en-US" altLang="en-US" sz="2400" dirty="0">
              <a:latin typeface="Optima" pitchFamily="-84" charset="0"/>
            </a:endParaRPr>
          </a:p>
          <a:p>
            <a:r>
              <a:rPr lang="en-US" altLang="en-US" sz="2400" dirty="0">
                <a:latin typeface="Optima" pitchFamily="-84" charset="0"/>
              </a:rPr>
              <a:t>     </a:t>
            </a:r>
            <a:endParaRPr lang="en-US" sz="2400" dirty="0">
              <a:latin typeface="Optima" pitchFamily="-84" charset="0"/>
            </a:endParaRPr>
          </a:p>
        </p:txBody>
      </p:sp>
      <p:grpSp>
        <p:nvGrpSpPr>
          <p:cNvPr id="2" name="Group 13"/>
          <p:cNvGrpSpPr>
            <a:grpSpLocks/>
          </p:cNvGrpSpPr>
          <p:nvPr/>
        </p:nvGrpSpPr>
        <p:grpSpPr bwMode="auto">
          <a:xfrm>
            <a:off x="4235450" y="215900"/>
            <a:ext cx="4975225" cy="1276350"/>
            <a:chOff x="4235019" y="215386"/>
            <a:chExt cx="4976270" cy="1277461"/>
          </a:xfrm>
        </p:grpSpPr>
        <p:grpSp>
          <p:nvGrpSpPr>
            <p:cNvPr id="3" name="Group 5"/>
            <p:cNvGrpSpPr>
              <a:grpSpLocks/>
            </p:cNvGrpSpPr>
            <p:nvPr/>
          </p:nvGrpSpPr>
          <p:grpSpPr bwMode="auto">
            <a:xfrm>
              <a:off x="4235019" y="215386"/>
              <a:ext cx="4908981" cy="1277461"/>
              <a:chOff x="0" y="2220850"/>
              <a:chExt cx="9144000" cy="2762588"/>
            </a:xfrm>
          </p:grpSpPr>
          <p:sp>
            <p:nvSpPr>
              <p:cNvPr id="17" name="Rectangle 16"/>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1514" name="Picture 17"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1512" name="TextBox 2"/>
            <p:cNvSpPr txBox="1">
              <a:spLocks noChangeArrowheads="1"/>
            </p:cNvSpPr>
            <p:nvPr/>
          </p:nvSpPr>
          <p:spPr bwMode="auto">
            <a:xfrm>
              <a:off x="6538763" y="641443"/>
              <a:ext cx="2672526" cy="646331"/>
            </a:xfrm>
            <a:prstGeom prst="rect">
              <a:avLst/>
            </a:prstGeom>
            <a:noFill/>
            <a:ln w="9525">
              <a:noFill/>
              <a:miter lim="800000"/>
              <a:headEnd/>
              <a:tailEnd/>
            </a:ln>
          </p:spPr>
          <p:txBody>
            <a:bodyPr wrap="none">
              <a:spAutoFit/>
            </a:bodyPr>
            <a:lstStyle/>
            <a:p>
              <a:r>
                <a:rPr lang="en-US" dirty="0"/>
                <a:t>In-Text Citation: </a:t>
              </a:r>
            </a:p>
            <a:p>
              <a:r>
                <a:rPr lang="en-US" dirty="0"/>
                <a:t>Summary or Paraphrase</a:t>
              </a:r>
            </a:p>
          </p:txBody>
        </p:sp>
      </p:grpSp>
      <p:grpSp>
        <p:nvGrpSpPr>
          <p:cNvPr id="4" name="Group 9"/>
          <p:cNvGrpSpPr>
            <a:grpSpLocks/>
          </p:cNvGrpSpPr>
          <p:nvPr/>
        </p:nvGrpSpPr>
        <p:grpSpPr bwMode="auto">
          <a:xfrm>
            <a:off x="3101975" y="4559300"/>
            <a:ext cx="5537200" cy="1700213"/>
            <a:chOff x="3279775" y="4586288"/>
            <a:chExt cx="5537200" cy="1700212"/>
          </a:xfrm>
        </p:grpSpPr>
        <p:pic>
          <p:nvPicPr>
            <p:cNvPr id="21509" name="Picture 7"/>
            <p:cNvPicPr>
              <a:picLocks noChangeAspect="1" noChangeArrowheads="1"/>
            </p:cNvPicPr>
            <p:nvPr/>
          </p:nvPicPr>
          <p:blipFill>
            <a:blip r:embed="rId4" cstate="print"/>
            <a:srcRect l="28217" t="24075" r="42413" b="59229"/>
            <a:stretch>
              <a:fillRect/>
            </a:stretch>
          </p:blipFill>
          <p:spPr bwMode="auto">
            <a:xfrm>
              <a:off x="3279775" y="4586288"/>
              <a:ext cx="5537200" cy="1700212"/>
            </a:xfrm>
            <a:prstGeom prst="rect">
              <a:avLst/>
            </a:prstGeom>
            <a:noFill/>
            <a:ln w="9525">
              <a:noFill/>
              <a:miter lim="800000"/>
              <a:headEnd/>
              <a:tailEnd/>
            </a:ln>
          </p:spPr>
        </p:pic>
        <p:sp>
          <p:nvSpPr>
            <p:cNvPr id="20" name="Oval 19"/>
            <p:cNvSpPr/>
            <p:nvPr/>
          </p:nvSpPr>
          <p:spPr>
            <a:xfrm>
              <a:off x="6731000" y="5676900"/>
              <a:ext cx="1771650"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609600" y="2216150"/>
            <a:ext cx="8534400" cy="1200150"/>
          </a:xfrm>
          <a:prstGeom prst="rect">
            <a:avLst/>
          </a:prstGeom>
          <a:noFill/>
          <a:ln w="9525">
            <a:noFill/>
            <a:miter lim="800000"/>
            <a:headEnd/>
            <a:tailEnd/>
          </a:ln>
        </p:spPr>
        <p:txBody>
          <a:bodyPr>
            <a:spAutoFit/>
          </a:bodyPr>
          <a:lstStyle/>
          <a:p>
            <a:r>
              <a:rPr lang="en-US" altLang="en-US" sz="2400" dirty="0">
                <a:latin typeface="Optima" pitchFamily="-84" charset="0"/>
              </a:rPr>
              <a:t>Include the author</a:t>
            </a:r>
            <a:r>
              <a:rPr lang="en-US" altLang="en-US" sz="2400" dirty="0">
                <a:latin typeface="Optima" pitchFamily="-84" charset="0"/>
                <a:ea typeface="MS Mincho" pitchFamily="49" charset="-128"/>
              </a:rPr>
              <a:t>’</a:t>
            </a:r>
            <a:r>
              <a:rPr lang="en-US" altLang="ja-JP" sz="2400" dirty="0">
                <a:latin typeface="Optima" pitchFamily="-84" charset="0"/>
                <a:ea typeface="MS Mincho" pitchFamily="49" charset="-128"/>
              </a:rPr>
              <a:t>s name in the signal phrase, followed by the year of publication in parenthesis.</a:t>
            </a:r>
          </a:p>
          <a:p>
            <a:endParaRPr lang="en-US" altLang="en-US" sz="2400" dirty="0">
              <a:latin typeface="Optima" pitchFamily="-84" charset="0"/>
            </a:endParaRPr>
          </a:p>
        </p:txBody>
      </p:sp>
      <p:grpSp>
        <p:nvGrpSpPr>
          <p:cNvPr id="2" name="Group 7"/>
          <p:cNvGrpSpPr>
            <a:grpSpLocks/>
          </p:cNvGrpSpPr>
          <p:nvPr/>
        </p:nvGrpSpPr>
        <p:grpSpPr bwMode="auto">
          <a:xfrm>
            <a:off x="4235450" y="215900"/>
            <a:ext cx="4975225" cy="1276350"/>
            <a:chOff x="4235019" y="215386"/>
            <a:chExt cx="4976270"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2538"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2536" name="TextBox 2"/>
            <p:cNvSpPr txBox="1">
              <a:spLocks noChangeArrowheads="1"/>
            </p:cNvSpPr>
            <p:nvPr/>
          </p:nvSpPr>
          <p:spPr bwMode="auto">
            <a:xfrm>
              <a:off x="6538763" y="641443"/>
              <a:ext cx="2672526" cy="646331"/>
            </a:xfrm>
            <a:prstGeom prst="rect">
              <a:avLst/>
            </a:prstGeom>
            <a:noFill/>
            <a:ln w="9525">
              <a:noFill/>
              <a:miter lim="800000"/>
              <a:headEnd/>
              <a:tailEnd/>
            </a:ln>
          </p:spPr>
          <p:txBody>
            <a:bodyPr wrap="none">
              <a:spAutoFit/>
            </a:bodyPr>
            <a:lstStyle/>
            <a:p>
              <a:r>
                <a:rPr lang="en-US" dirty="0"/>
                <a:t>In-Text Citation: </a:t>
              </a:r>
            </a:p>
            <a:p>
              <a:r>
                <a:rPr lang="en-US" dirty="0"/>
                <a:t>Summary or Paraphrase</a:t>
              </a:r>
            </a:p>
          </p:txBody>
        </p:sp>
      </p:grpSp>
      <p:grpSp>
        <p:nvGrpSpPr>
          <p:cNvPr id="4" name="Group 9"/>
          <p:cNvGrpSpPr>
            <a:grpSpLocks/>
          </p:cNvGrpSpPr>
          <p:nvPr/>
        </p:nvGrpSpPr>
        <p:grpSpPr bwMode="auto">
          <a:xfrm>
            <a:off x="3854450" y="3871913"/>
            <a:ext cx="4926013" cy="2565400"/>
            <a:chOff x="3854450" y="3871913"/>
            <a:chExt cx="4926013" cy="2565400"/>
          </a:xfrm>
        </p:grpSpPr>
        <p:pic>
          <p:nvPicPr>
            <p:cNvPr id="22533" name="Picture 7"/>
            <p:cNvPicPr>
              <a:picLocks noChangeAspect="1" noChangeArrowheads="1"/>
            </p:cNvPicPr>
            <p:nvPr/>
          </p:nvPicPr>
          <p:blipFill>
            <a:blip r:embed="rId4" cstate="print"/>
            <a:srcRect l="25594" t="24269" r="46609" b="48938"/>
            <a:stretch>
              <a:fillRect/>
            </a:stretch>
          </p:blipFill>
          <p:spPr bwMode="auto">
            <a:xfrm>
              <a:off x="3854450" y="3871913"/>
              <a:ext cx="4926013" cy="2565400"/>
            </a:xfrm>
            <a:prstGeom prst="rect">
              <a:avLst/>
            </a:prstGeom>
            <a:noFill/>
            <a:ln w="9525">
              <a:noFill/>
              <a:miter lim="800000"/>
              <a:headEnd/>
              <a:tailEnd/>
            </a:ln>
          </p:spPr>
        </p:pic>
        <p:sp>
          <p:nvSpPr>
            <p:cNvPr id="16" name="Oval 15"/>
            <p:cNvSpPr/>
            <p:nvPr/>
          </p:nvSpPr>
          <p:spPr>
            <a:xfrm>
              <a:off x="3962400" y="4340225"/>
              <a:ext cx="4186238" cy="5873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Focused Writing and Research</a:t>
            </a:r>
          </a:p>
          <a:p>
            <a:r>
              <a:rPr lang="en-US" dirty="0" smtClean="0"/>
              <a:t>Foundational Work and Outlines </a:t>
            </a:r>
          </a:p>
          <a:p>
            <a:r>
              <a:rPr lang="en-US" dirty="0" smtClean="0"/>
              <a:t>Sources and Data Gathering</a:t>
            </a:r>
          </a:p>
          <a:p>
            <a:r>
              <a:rPr lang="en-US" dirty="0" smtClean="0"/>
              <a:t>Outline to Draft</a:t>
            </a:r>
          </a:p>
          <a:p>
            <a:r>
              <a:rPr lang="en-US" dirty="0" smtClean="0"/>
              <a:t>Proofread and Polish</a:t>
            </a:r>
          </a:p>
          <a:p>
            <a:r>
              <a:rPr lang="en-US" dirty="0" smtClean="0"/>
              <a:t>Final Product…Check your work</a:t>
            </a:r>
          </a:p>
          <a:p>
            <a:r>
              <a:rPr lang="en-US" dirty="0" smtClean="0"/>
              <a:t>APA Format</a:t>
            </a:r>
          </a:p>
          <a:p>
            <a:r>
              <a:rPr lang="en-US" dirty="0" smtClean="0"/>
              <a:t>Grammar and Punctuation (comma’s) </a:t>
            </a:r>
          </a:p>
          <a:p>
            <a:r>
              <a:rPr lang="en-US" dirty="0"/>
              <a:t>C</a:t>
            </a:r>
            <a:r>
              <a:rPr lang="en-US" dirty="0" smtClean="0"/>
              <a:t>ommon Errors and final thoughts</a:t>
            </a:r>
          </a:p>
          <a:p>
            <a:endParaRPr lang="en-US" dirty="0" smtClean="0"/>
          </a:p>
        </p:txBody>
      </p:sp>
      <p:pic>
        <p:nvPicPr>
          <p:cNvPr id="4100" name="Picture 4" descr="https://sp.yimg.com/xj/th?id=OIP.M4607dd542a2ba5a1ff89c83a2ec9b239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676400"/>
            <a:ext cx="210502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609600" y="2216150"/>
            <a:ext cx="8534400" cy="1200150"/>
          </a:xfrm>
          <a:prstGeom prst="rect">
            <a:avLst/>
          </a:prstGeom>
          <a:noFill/>
          <a:ln w="9525">
            <a:noFill/>
            <a:miter lim="800000"/>
            <a:headEnd/>
            <a:tailEnd/>
          </a:ln>
        </p:spPr>
        <p:txBody>
          <a:bodyPr>
            <a:spAutoFit/>
          </a:bodyPr>
          <a:lstStyle/>
          <a:p>
            <a:r>
              <a:rPr lang="en-US" altLang="en-US" sz="2400" dirty="0">
                <a:latin typeface="Optima" pitchFamily="-84" charset="0"/>
              </a:rPr>
              <a:t>When including the quotation in a summary/paraphrase, also provide a page number in parenthesis after the quotation:</a:t>
            </a:r>
          </a:p>
          <a:p>
            <a:endParaRPr lang="en-US" sz="2400" dirty="0">
              <a:latin typeface="Optima" pitchFamily="-84" charset="0"/>
            </a:endParaRPr>
          </a:p>
        </p:txBody>
      </p:sp>
      <p:grpSp>
        <p:nvGrpSpPr>
          <p:cNvPr id="2" name="Group 7"/>
          <p:cNvGrpSpPr>
            <a:grpSpLocks/>
          </p:cNvGrpSpPr>
          <p:nvPr/>
        </p:nvGrpSpPr>
        <p:grpSpPr bwMode="auto">
          <a:xfrm>
            <a:off x="4235450" y="215900"/>
            <a:ext cx="4975225" cy="1276350"/>
            <a:chOff x="4235019" y="215386"/>
            <a:chExt cx="4976270"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3562"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3560" name="TextBox 2"/>
            <p:cNvSpPr txBox="1">
              <a:spLocks noChangeArrowheads="1"/>
            </p:cNvSpPr>
            <p:nvPr/>
          </p:nvSpPr>
          <p:spPr bwMode="auto">
            <a:xfrm>
              <a:off x="6538763" y="641443"/>
              <a:ext cx="2672526" cy="646331"/>
            </a:xfrm>
            <a:prstGeom prst="rect">
              <a:avLst/>
            </a:prstGeom>
            <a:noFill/>
            <a:ln w="9525">
              <a:noFill/>
              <a:miter lim="800000"/>
              <a:headEnd/>
              <a:tailEnd/>
            </a:ln>
          </p:spPr>
          <p:txBody>
            <a:bodyPr wrap="none">
              <a:spAutoFit/>
            </a:bodyPr>
            <a:lstStyle/>
            <a:p>
              <a:r>
                <a:rPr lang="en-US" dirty="0"/>
                <a:t>In-Text Citation: </a:t>
              </a:r>
            </a:p>
            <a:p>
              <a:r>
                <a:rPr lang="en-US" dirty="0"/>
                <a:t>Summary or Paraphrase</a:t>
              </a:r>
            </a:p>
          </p:txBody>
        </p:sp>
      </p:grpSp>
      <p:grpSp>
        <p:nvGrpSpPr>
          <p:cNvPr id="4" name="Group 9"/>
          <p:cNvGrpSpPr>
            <a:grpSpLocks/>
          </p:cNvGrpSpPr>
          <p:nvPr/>
        </p:nvGrpSpPr>
        <p:grpSpPr bwMode="auto">
          <a:xfrm>
            <a:off x="2906713" y="4505325"/>
            <a:ext cx="5703887" cy="1752600"/>
            <a:chOff x="2989263" y="4519613"/>
            <a:chExt cx="5703887" cy="1752600"/>
          </a:xfrm>
        </p:grpSpPr>
        <p:pic>
          <p:nvPicPr>
            <p:cNvPr id="23557" name="Picture 7"/>
            <p:cNvPicPr>
              <a:picLocks noChangeAspect="1" noChangeArrowheads="1"/>
            </p:cNvPicPr>
            <p:nvPr/>
          </p:nvPicPr>
          <p:blipFill>
            <a:blip r:embed="rId4" cstate="print"/>
            <a:srcRect l="24860" t="24075" r="45456" b="59035"/>
            <a:stretch>
              <a:fillRect/>
            </a:stretch>
          </p:blipFill>
          <p:spPr bwMode="auto">
            <a:xfrm>
              <a:off x="2989263" y="4519613"/>
              <a:ext cx="5703887" cy="1752600"/>
            </a:xfrm>
            <a:prstGeom prst="rect">
              <a:avLst/>
            </a:prstGeom>
            <a:noFill/>
            <a:ln w="9525">
              <a:noFill/>
              <a:miter lim="800000"/>
              <a:headEnd/>
              <a:tailEnd/>
            </a:ln>
          </p:spPr>
        </p:pic>
        <p:sp>
          <p:nvSpPr>
            <p:cNvPr id="14" name="Oval 13"/>
            <p:cNvSpPr/>
            <p:nvPr/>
          </p:nvSpPr>
          <p:spPr>
            <a:xfrm>
              <a:off x="7015163" y="5649913"/>
              <a:ext cx="779462" cy="411163"/>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377825" y="2052638"/>
            <a:ext cx="8534400" cy="4400550"/>
          </a:xfrm>
          <a:prstGeom prst="rect">
            <a:avLst/>
          </a:prstGeom>
          <a:noFill/>
          <a:ln w="9525">
            <a:noFill/>
            <a:miter lim="800000"/>
            <a:headEnd/>
            <a:tailEnd/>
          </a:ln>
        </p:spPr>
        <p:txBody>
          <a:bodyPr>
            <a:spAutoFit/>
          </a:bodyPr>
          <a:lstStyle/>
          <a:p>
            <a:r>
              <a:rPr lang="en-US" altLang="en-US" sz="2000" dirty="0">
                <a:latin typeface="Optima" pitchFamily="-84" charset="0"/>
                <a:cs typeface="Tahoma" pitchFamily="34" charset="0"/>
              </a:rPr>
              <a:t>Introduce quotations with signal phrases, e.g.:</a:t>
            </a:r>
          </a:p>
          <a:p>
            <a:endParaRPr lang="en-US" altLang="en-US" sz="2000" dirty="0">
              <a:latin typeface="Optima" pitchFamily="-84" charset="0"/>
              <a:cs typeface="Tahoma" pitchFamily="34" charset="0"/>
            </a:endParaRPr>
          </a:p>
          <a:p>
            <a:r>
              <a:rPr lang="en-US" altLang="en-US" sz="2000" dirty="0">
                <a:solidFill>
                  <a:srgbClr val="0070C0"/>
                </a:solidFill>
                <a:latin typeface="Optima" pitchFamily="-84" charset="0"/>
                <a:cs typeface="Tahoma" pitchFamily="34" charset="0"/>
              </a:rPr>
              <a:t>		According to Xavier (2008), </a:t>
            </a:r>
            <a:r>
              <a:rPr lang="ja-JP" altLang="en-US" sz="2000">
                <a:solidFill>
                  <a:srgbClr val="0070C0"/>
                </a:solidFill>
                <a:latin typeface="Optima" pitchFamily="-84" charset="0"/>
                <a:ea typeface="MS Mincho" pitchFamily="49" charset="-128"/>
                <a:cs typeface="Tahoma" pitchFamily="34" charset="0"/>
              </a:rPr>
              <a:t>“</a:t>
            </a:r>
            <a:r>
              <a:rPr lang="en-US" altLang="ja-JP" sz="2000" dirty="0">
                <a:solidFill>
                  <a:srgbClr val="0070C0"/>
                </a:solidFill>
                <a:latin typeface="Optima" pitchFamily="-84" charset="0"/>
                <a:cs typeface="Tahoma" pitchFamily="34" charset="0"/>
              </a:rPr>
              <a:t>….</a:t>
            </a:r>
            <a:r>
              <a:rPr lang="ja-JP" altLang="en-US" sz="2000">
                <a:solidFill>
                  <a:srgbClr val="0070C0"/>
                </a:solidFill>
                <a:latin typeface="Optima" pitchFamily="-84" charset="0"/>
                <a:ea typeface="MS Mincho" pitchFamily="49" charset="-128"/>
              </a:rPr>
              <a:t>”</a:t>
            </a:r>
            <a:r>
              <a:rPr lang="en-US" altLang="ja-JP" sz="2000" dirty="0">
                <a:solidFill>
                  <a:srgbClr val="0070C0"/>
                </a:solidFill>
                <a:latin typeface="Optima" pitchFamily="-84" charset="0"/>
                <a:cs typeface="Tahoma" pitchFamily="34" charset="0"/>
              </a:rPr>
              <a:t> (p. 3).</a:t>
            </a:r>
          </a:p>
          <a:p>
            <a:endParaRPr lang="en-US" altLang="en-US" sz="2000" dirty="0">
              <a:solidFill>
                <a:srgbClr val="0070C0"/>
              </a:solidFill>
              <a:latin typeface="Optima" pitchFamily="-84" charset="0"/>
              <a:cs typeface="Tahoma" pitchFamily="34" charset="0"/>
            </a:endParaRPr>
          </a:p>
          <a:p>
            <a:r>
              <a:rPr lang="en-US" altLang="en-US" sz="2000" dirty="0">
                <a:solidFill>
                  <a:srgbClr val="0070C0"/>
                </a:solidFill>
                <a:latin typeface="Optima" pitchFamily="-84" charset="0"/>
                <a:cs typeface="Tahoma" pitchFamily="34" charset="0"/>
              </a:rPr>
              <a:t>		Xavier (2008) argued that </a:t>
            </a:r>
            <a:r>
              <a:rPr lang="ja-JP" altLang="en-US" sz="2000">
                <a:solidFill>
                  <a:srgbClr val="0070C0"/>
                </a:solidFill>
                <a:latin typeface="Optima" pitchFamily="-84" charset="0"/>
                <a:ea typeface="MS Mincho" pitchFamily="49" charset="-128"/>
              </a:rPr>
              <a:t>“</a:t>
            </a:r>
            <a:r>
              <a:rPr lang="en-US" altLang="ja-JP" sz="2000" dirty="0">
                <a:solidFill>
                  <a:srgbClr val="0070C0"/>
                </a:solidFill>
                <a:latin typeface="Optima" pitchFamily="-84" charset="0"/>
                <a:cs typeface="Tahoma" pitchFamily="34" charset="0"/>
              </a:rPr>
              <a:t>……</a:t>
            </a:r>
            <a:r>
              <a:rPr lang="ja-JP" altLang="en-US" sz="2000">
                <a:solidFill>
                  <a:srgbClr val="0070C0"/>
                </a:solidFill>
                <a:latin typeface="Optima" pitchFamily="-84" charset="0"/>
                <a:ea typeface="MS Mincho" pitchFamily="49" charset="-128"/>
              </a:rPr>
              <a:t>”</a:t>
            </a:r>
            <a:r>
              <a:rPr lang="en-US" altLang="ja-JP" sz="2000" dirty="0">
                <a:solidFill>
                  <a:srgbClr val="0070C0"/>
                </a:solidFill>
                <a:latin typeface="Optima" pitchFamily="-84" charset="0"/>
                <a:cs typeface="Tahoma" pitchFamily="34" charset="0"/>
              </a:rPr>
              <a:t> (p. 3).</a:t>
            </a:r>
          </a:p>
          <a:p>
            <a:endParaRPr lang="en-US" altLang="en-US" sz="2000" dirty="0">
              <a:latin typeface="Optima" pitchFamily="-84" charset="0"/>
              <a:cs typeface="Tahoma" pitchFamily="34" charset="0"/>
            </a:endParaRPr>
          </a:p>
          <a:p>
            <a:r>
              <a:rPr lang="en-US" altLang="en-US" sz="2000" dirty="0">
                <a:latin typeface="Optima" pitchFamily="-84" charset="0"/>
                <a:cs typeface="Tahoma" pitchFamily="34" charset="0"/>
              </a:rPr>
              <a:t>Use such signal verbs such as:</a:t>
            </a:r>
          </a:p>
          <a:p>
            <a:endParaRPr lang="en-US" altLang="en-US" sz="2000" dirty="0">
              <a:solidFill>
                <a:srgbClr val="0070C0"/>
              </a:solidFill>
              <a:latin typeface="Optima" pitchFamily="-84" charset="0"/>
              <a:cs typeface="Tahoma" pitchFamily="34" charset="0"/>
            </a:endParaRPr>
          </a:p>
          <a:p>
            <a:r>
              <a:rPr lang="en-US" altLang="en-US" sz="2000" dirty="0">
                <a:solidFill>
                  <a:srgbClr val="0070C0"/>
                </a:solidFill>
                <a:latin typeface="Optima" pitchFamily="-84" charset="0"/>
                <a:cs typeface="Tahoma" pitchFamily="34" charset="0"/>
              </a:rPr>
              <a:t>		acknowledged, contended, maintained,</a:t>
            </a:r>
          </a:p>
          <a:p>
            <a:r>
              <a:rPr lang="en-US" altLang="en-US" sz="2000" dirty="0">
                <a:solidFill>
                  <a:srgbClr val="0070C0"/>
                </a:solidFill>
                <a:latin typeface="Optima" pitchFamily="-84" charset="0"/>
                <a:cs typeface="Tahoma" pitchFamily="34" charset="0"/>
              </a:rPr>
              <a:t>		responded, reported, argued, concluded, etc.</a:t>
            </a:r>
          </a:p>
          <a:p>
            <a:endParaRPr lang="en-US" altLang="en-US" sz="2000" dirty="0">
              <a:latin typeface="Optima" pitchFamily="-84" charset="0"/>
              <a:cs typeface="Tahoma" pitchFamily="34" charset="0"/>
            </a:endParaRPr>
          </a:p>
          <a:p>
            <a:r>
              <a:rPr lang="en-US" altLang="en-US" sz="2000" dirty="0">
                <a:latin typeface="Optima" pitchFamily="-84" charset="0"/>
                <a:cs typeface="Tahoma" pitchFamily="34" charset="0"/>
              </a:rPr>
              <a:t>Use the past tense or the present perfect tense of verbs in signal phrases when they discuss past events. </a:t>
            </a:r>
          </a:p>
          <a:p>
            <a:endParaRPr lang="en-US" sz="2000" dirty="0">
              <a:latin typeface="Optima" pitchFamily="-84" charset="0"/>
              <a:cs typeface="Tahoma" pitchFamily="34" charset="0"/>
            </a:endParaRPr>
          </a:p>
        </p:txBody>
      </p:sp>
      <p:grpSp>
        <p:nvGrpSpPr>
          <p:cNvPr id="2" name="Group 7"/>
          <p:cNvGrpSpPr>
            <a:grpSpLocks/>
          </p:cNvGrpSpPr>
          <p:nvPr/>
        </p:nvGrpSpPr>
        <p:grpSpPr bwMode="auto">
          <a:xfrm>
            <a:off x="4235450" y="215900"/>
            <a:ext cx="4908550" cy="1276350"/>
            <a:chOff x="4235019" y="215386"/>
            <a:chExt cx="4908981"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4583"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4581" name="TextBox 2"/>
            <p:cNvSpPr txBox="1">
              <a:spLocks noChangeArrowheads="1"/>
            </p:cNvSpPr>
            <p:nvPr/>
          </p:nvSpPr>
          <p:spPr bwMode="auto">
            <a:xfrm>
              <a:off x="7063413" y="641443"/>
              <a:ext cx="1861407" cy="646331"/>
            </a:xfrm>
            <a:prstGeom prst="rect">
              <a:avLst/>
            </a:prstGeom>
            <a:noFill/>
            <a:ln w="9525">
              <a:noFill/>
              <a:miter lim="800000"/>
              <a:headEnd/>
              <a:tailEnd/>
            </a:ln>
          </p:spPr>
          <p:txBody>
            <a:bodyPr wrap="none">
              <a:spAutoFit/>
            </a:bodyPr>
            <a:lstStyle/>
            <a:p>
              <a:r>
                <a:rPr lang="en-US" dirty="0"/>
                <a:t>In-Text Citation:</a:t>
              </a:r>
            </a:p>
            <a:p>
              <a:r>
                <a:rPr lang="en-US" dirty="0"/>
                <a:t>Signal Words</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609600" y="2216150"/>
            <a:ext cx="8534400" cy="1323975"/>
          </a:xfrm>
          <a:prstGeom prst="rect">
            <a:avLst/>
          </a:prstGeom>
          <a:noFill/>
          <a:ln w="9525">
            <a:noFill/>
            <a:miter lim="800000"/>
            <a:headEnd/>
            <a:tailEnd/>
          </a:ln>
        </p:spPr>
        <p:txBody>
          <a:bodyPr>
            <a:spAutoFit/>
          </a:bodyPr>
          <a:lstStyle/>
          <a:p>
            <a:r>
              <a:rPr lang="en-US" altLang="en-US" sz="2000" dirty="0">
                <a:latin typeface="Optima" pitchFamily="-84" charset="0"/>
              </a:rPr>
              <a:t>When the parenthetical citation includes two or</a:t>
            </a:r>
          </a:p>
          <a:p>
            <a:r>
              <a:rPr lang="en-US" altLang="en-US" sz="2000" dirty="0">
                <a:latin typeface="Optima" pitchFamily="-84" charset="0"/>
              </a:rPr>
              <a:t>more works, order them in the same way they appear in the reference list—the author’</a:t>
            </a:r>
            <a:r>
              <a:rPr lang="en-US" altLang="ja-JP" sz="2000" dirty="0">
                <a:latin typeface="Optima" pitchFamily="-84" charset="0"/>
                <a:ea typeface="MS Mincho" pitchFamily="49" charset="-128"/>
              </a:rPr>
              <a:t>s name, the year of publication—separated by a </a:t>
            </a:r>
            <a:r>
              <a:rPr lang="en-US" altLang="en-US" sz="2000" dirty="0">
                <a:latin typeface="Optima" pitchFamily="-84" charset="0"/>
              </a:rPr>
              <a:t>semi-colon.</a:t>
            </a:r>
          </a:p>
        </p:txBody>
      </p:sp>
      <p:grpSp>
        <p:nvGrpSpPr>
          <p:cNvPr id="2" name="Group 7"/>
          <p:cNvGrpSpPr>
            <a:grpSpLocks/>
          </p:cNvGrpSpPr>
          <p:nvPr/>
        </p:nvGrpSpPr>
        <p:grpSpPr bwMode="auto">
          <a:xfrm>
            <a:off x="4235450" y="215900"/>
            <a:ext cx="5026025" cy="1276350"/>
            <a:chOff x="4235019" y="215386"/>
            <a:chExt cx="5025783"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610"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5608" name="TextBox 2"/>
            <p:cNvSpPr txBox="1">
              <a:spLocks noChangeArrowheads="1"/>
            </p:cNvSpPr>
            <p:nvPr/>
          </p:nvSpPr>
          <p:spPr bwMode="auto">
            <a:xfrm>
              <a:off x="7003453" y="641443"/>
              <a:ext cx="2257349" cy="646331"/>
            </a:xfrm>
            <a:prstGeom prst="rect">
              <a:avLst/>
            </a:prstGeom>
            <a:noFill/>
            <a:ln w="9525">
              <a:noFill/>
              <a:miter lim="800000"/>
              <a:headEnd/>
              <a:tailEnd/>
            </a:ln>
          </p:spPr>
          <p:txBody>
            <a:bodyPr wrap="none">
              <a:spAutoFit/>
            </a:bodyPr>
            <a:lstStyle/>
            <a:p>
              <a:r>
                <a:rPr lang="en-US" dirty="0"/>
                <a:t>In-Text Citation:</a:t>
              </a:r>
            </a:p>
            <a:p>
              <a:r>
                <a:rPr lang="en-US" dirty="0"/>
                <a:t>Two or More Works</a:t>
              </a:r>
            </a:p>
          </p:txBody>
        </p:sp>
      </p:grpSp>
      <p:grpSp>
        <p:nvGrpSpPr>
          <p:cNvPr id="4" name="Group 9"/>
          <p:cNvGrpSpPr>
            <a:grpSpLocks/>
          </p:cNvGrpSpPr>
          <p:nvPr/>
        </p:nvGrpSpPr>
        <p:grpSpPr bwMode="auto">
          <a:xfrm>
            <a:off x="2185988" y="5157788"/>
            <a:ext cx="6461125" cy="955675"/>
            <a:chOff x="2405063" y="5172075"/>
            <a:chExt cx="6461125" cy="955675"/>
          </a:xfrm>
        </p:grpSpPr>
        <p:pic>
          <p:nvPicPr>
            <p:cNvPr id="25605" name="Picture 7"/>
            <p:cNvPicPr>
              <a:picLocks noChangeAspect="1" noChangeArrowheads="1"/>
            </p:cNvPicPr>
            <p:nvPr/>
          </p:nvPicPr>
          <p:blipFill>
            <a:blip r:embed="rId4" cstate="print"/>
            <a:srcRect l="25488" t="43102" r="35490" b="46220"/>
            <a:stretch>
              <a:fillRect/>
            </a:stretch>
          </p:blipFill>
          <p:spPr bwMode="auto">
            <a:xfrm>
              <a:off x="2405063" y="5172075"/>
              <a:ext cx="6461125" cy="955675"/>
            </a:xfrm>
            <a:prstGeom prst="rect">
              <a:avLst/>
            </a:prstGeom>
            <a:noFill/>
            <a:ln w="9525">
              <a:noFill/>
              <a:miter lim="800000"/>
              <a:headEnd/>
              <a:tailEnd/>
            </a:ln>
          </p:spPr>
        </p:pic>
        <p:sp>
          <p:nvSpPr>
            <p:cNvPr id="14" name="Oval 13"/>
            <p:cNvSpPr/>
            <p:nvPr/>
          </p:nvSpPr>
          <p:spPr>
            <a:xfrm>
              <a:off x="2592388" y="5553075"/>
              <a:ext cx="2511425" cy="5746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609600" y="2216150"/>
            <a:ext cx="8534400" cy="1631950"/>
          </a:xfrm>
          <a:prstGeom prst="rect">
            <a:avLst/>
          </a:prstGeom>
          <a:noFill/>
          <a:ln w="9525">
            <a:noFill/>
            <a:miter lim="800000"/>
            <a:headEnd/>
            <a:tailEnd/>
          </a:ln>
        </p:spPr>
        <p:txBody>
          <a:bodyPr>
            <a:spAutoFit/>
          </a:bodyPr>
          <a:lstStyle/>
          <a:p>
            <a:r>
              <a:rPr lang="en-US" altLang="en-US" sz="2000" b="1" dirty="0">
                <a:latin typeface="Optima" pitchFamily="-84" charset="0"/>
              </a:rPr>
              <a:t>When citing an electronic document</a:t>
            </a:r>
            <a:r>
              <a:rPr lang="en-US" altLang="en-US" sz="2000" dirty="0">
                <a:latin typeface="Optima" pitchFamily="-84" charset="0"/>
              </a:rPr>
              <a:t>, whenever possible, cite it in the author-date style. If electronic source lacks page numbers, locate and identify paragraph number/paragraph heading.</a:t>
            </a:r>
          </a:p>
          <a:p>
            <a:endParaRPr lang="en-US" altLang="en-US" sz="2000" dirty="0">
              <a:latin typeface="Optima" pitchFamily="-84" charset="0"/>
            </a:endParaRPr>
          </a:p>
          <a:p>
            <a:r>
              <a:rPr lang="en-US" altLang="en-US" sz="2000" dirty="0">
                <a:latin typeface="Optima" pitchFamily="-84" charset="0"/>
              </a:rPr>
              <a:t>           </a:t>
            </a:r>
            <a:endParaRPr lang="en-US" sz="2000" dirty="0">
              <a:latin typeface="Optima" pitchFamily="-84" charset="0"/>
            </a:endParaRPr>
          </a:p>
        </p:txBody>
      </p:sp>
      <p:grpSp>
        <p:nvGrpSpPr>
          <p:cNvPr id="2" name="Group 7"/>
          <p:cNvGrpSpPr>
            <a:grpSpLocks/>
          </p:cNvGrpSpPr>
          <p:nvPr/>
        </p:nvGrpSpPr>
        <p:grpSpPr bwMode="auto">
          <a:xfrm>
            <a:off x="4235450" y="215900"/>
            <a:ext cx="4908550" cy="1276350"/>
            <a:chOff x="4235019" y="215386"/>
            <a:chExt cx="4908981"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33798" name="TextBox 2"/>
            <p:cNvSpPr txBox="1">
              <a:spLocks noChangeArrowheads="1"/>
            </p:cNvSpPr>
            <p:nvPr/>
          </p:nvSpPr>
          <p:spPr bwMode="auto">
            <a:xfrm>
              <a:off x="7063413" y="641443"/>
              <a:ext cx="2052165" cy="646331"/>
            </a:xfrm>
            <a:prstGeom prst="rect">
              <a:avLst/>
            </a:prstGeom>
            <a:noFill/>
            <a:ln w="9525">
              <a:noFill/>
              <a:miter lim="800000"/>
              <a:headEnd/>
              <a:tailEnd/>
            </a:ln>
          </p:spPr>
          <p:txBody>
            <a:bodyPr wrap="none">
              <a:spAutoFit/>
            </a:bodyPr>
            <a:lstStyle/>
            <a:p>
              <a:r>
                <a:rPr lang="en-US" dirty="0"/>
                <a:t>In-Text Citation:</a:t>
              </a:r>
            </a:p>
            <a:p>
              <a:r>
                <a:rPr lang="en-US" dirty="0"/>
                <a:t>Electronic Sources</a:t>
              </a:r>
            </a:p>
          </p:txBody>
        </p:sp>
      </p:grpSp>
      <p:pic>
        <p:nvPicPr>
          <p:cNvPr id="33796" name="Picture 7"/>
          <p:cNvPicPr>
            <a:picLocks noChangeAspect="1" noChangeArrowheads="1"/>
          </p:cNvPicPr>
          <p:nvPr/>
        </p:nvPicPr>
        <p:blipFill>
          <a:blip r:embed="rId4" cstate="print"/>
          <a:srcRect l="24963" t="24075" r="38847" b="68472"/>
          <a:stretch>
            <a:fillRect/>
          </a:stretch>
        </p:blipFill>
        <p:spPr bwMode="auto">
          <a:xfrm>
            <a:off x="1758950" y="4264025"/>
            <a:ext cx="7356475" cy="817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609600" y="2216150"/>
            <a:ext cx="8534400" cy="3170238"/>
          </a:xfrm>
          <a:prstGeom prst="rect">
            <a:avLst/>
          </a:prstGeom>
          <a:noFill/>
          <a:ln w="9525">
            <a:noFill/>
            <a:miter lim="800000"/>
            <a:headEnd/>
            <a:tailEnd/>
          </a:ln>
        </p:spPr>
        <p:txBody>
          <a:bodyPr>
            <a:spAutoFit/>
          </a:bodyPr>
          <a:lstStyle/>
          <a:p>
            <a:r>
              <a:rPr lang="en-US" altLang="en-US" sz="2000" dirty="0">
                <a:latin typeface="Optima" pitchFamily="-84" charset="0"/>
              </a:rPr>
              <a:t>The Purdue OWL: </a:t>
            </a:r>
            <a:r>
              <a:rPr lang="en-US" altLang="en-US" sz="2000" dirty="0">
                <a:latin typeface="Optima" pitchFamily="-84" charset="0"/>
                <a:hlinkClick r:id="rId3"/>
              </a:rPr>
              <a:t>http://owl.english.purdue.edu</a:t>
            </a:r>
            <a:r>
              <a:rPr lang="en-US" altLang="en-US" sz="2000" dirty="0">
                <a:latin typeface="Optima" pitchFamily="-84" charset="0"/>
              </a:rPr>
              <a:t>  </a:t>
            </a:r>
            <a:br>
              <a:rPr lang="en-US" altLang="en-US" sz="2000" dirty="0">
                <a:latin typeface="Optima" pitchFamily="-84" charset="0"/>
              </a:rPr>
            </a:br>
            <a:endParaRPr lang="en-US" altLang="en-US" sz="2000" dirty="0">
              <a:latin typeface="Optima" pitchFamily="-84" charset="0"/>
            </a:endParaRPr>
          </a:p>
          <a:p>
            <a:r>
              <a:rPr lang="en-US" altLang="en-US" sz="2000" dirty="0">
                <a:latin typeface="Optima" pitchFamily="-84" charset="0"/>
              </a:rPr>
              <a:t/>
            </a:r>
            <a:br>
              <a:rPr lang="en-US" altLang="en-US" sz="2000" dirty="0">
                <a:latin typeface="Optima" pitchFamily="-84" charset="0"/>
              </a:rPr>
            </a:br>
            <a:endParaRPr lang="en-US" altLang="en-US" sz="2000" dirty="0">
              <a:latin typeface="Optima" pitchFamily="-84" charset="0"/>
            </a:endParaRPr>
          </a:p>
          <a:p>
            <a:r>
              <a:rPr lang="en-US" altLang="en-US" sz="2000" dirty="0">
                <a:latin typeface="Optima" pitchFamily="-84" charset="0"/>
              </a:rPr>
              <a:t>Composition textbooks</a:t>
            </a:r>
            <a:br>
              <a:rPr lang="en-US" altLang="en-US" sz="2000" dirty="0">
                <a:latin typeface="Optima" pitchFamily="-84" charset="0"/>
              </a:rPr>
            </a:br>
            <a:endParaRPr lang="en-US" altLang="en-US" sz="2000" dirty="0">
              <a:latin typeface="Optima" pitchFamily="-84" charset="0"/>
            </a:endParaRPr>
          </a:p>
          <a:p>
            <a:r>
              <a:rPr lang="en-US" altLang="en-US" sz="2000" i="1" dirty="0">
                <a:latin typeface="Optima" pitchFamily="-84" charset="0"/>
              </a:rPr>
              <a:t>Publication Manual of the American Psychological Association, </a:t>
            </a:r>
            <a:r>
              <a:rPr lang="en-US" altLang="en-US" sz="2000" dirty="0">
                <a:latin typeface="Optima" pitchFamily="-84" charset="0"/>
              </a:rPr>
              <a:t>6</a:t>
            </a:r>
            <a:r>
              <a:rPr lang="en-US" altLang="en-US" sz="2000" baseline="30000" dirty="0">
                <a:latin typeface="Optima" pitchFamily="-84" charset="0"/>
              </a:rPr>
              <a:t>th</a:t>
            </a:r>
            <a:r>
              <a:rPr lang="en-US" altLang="en-US" sz="2000" dirty="0">
                <a:latin typeface="Optima" pitchFamily="-84" charset="0"/>
              </a:rPr>
              <a:t> ed.</a:t>
            </a:r>
            <a:br>
              <a:rPr lang="en-US" altLang="en-US" sz="2000" dirty="0">
                <a:latin typeface="Optima" pitchFamily="-84" charset="0"/>
              </a:rPr>
            </a:br>
            <a:endParaRPr lang="en-US" altLang="en-US" sz="2000" dirty="0">
              <a:latin typeface="Optima" pitchFamily="-84" charset="0"/>
            </a:endParaRPr>
          </a:p>
          <a:p>
            <a:r>
              <a:rPr lang="en-US" altLang="en-US" sz="2000" dirty="0">
                <a:latin typeface="Optima" pitchFamily="-84" charset="0"/>
              </a:rPr>
              <a:t>APA’</a:t>
            </a:r>
            <a:r>
              <a:rPr lang="en-US" altLang="ja-JP" sz="2000" dirty="0">
                <a:latin typeface="Optima" pitchFamily="-84" charset="0"/>
                <a:ea typeface="MS Mincho" pitchFamily="49" charset="-128"/>
              </a:rPr>
              <a:t>s website: </a:t>
            </a:r>
            <a:r>
              <a:rPr lang="en-US" altLang="ja-JP" sz="2000" dirty="0">
                <a:latin typeface="Optima" pitchFamily="-84" charset="0"/>
                <a:ea typeface="MS Mincho" pitchFamily="49" charset="-128"/>
                <a:hlinkClick r:id="rId4"/>
              </a:rPr>
              <a:t>http://www.apastyle.org</a:t>
            </a:r>
            <a:r>
              <a:rPr lang="en-US" altLang="ja-JP" sz="2000" dirty="0">
                <a:latin typeface="Optima" pitchFamily="-84" charset="0"/>
                <a:ea typeface="MS Mincho" pitchFamily="49" charset="-128"/>
              </a:rPr>
              <a:t> </a:t>
            </a:r>
            <a:endParaRPr lang="en-US" altLang="en-US" sz="2000" dirty="0">
              <a:latin typeface="Optima" pitchFamily="-84" charset="0"/>
            </a:endParaRPr>
          </a:p>
          <a:p>
            <a:endParaRPr lang="en-US" sz="2000" dirty="0">
              <a:latin typeface="Optima" pitchFamily="-84" charset="0"/>
            </a:endParaRPr>
          </a:p>
        </p:txBody>
      </p:sp>
      <p:grpSp>
        <p:nvGrpSpPr>
          <p:cNvPr id="2" name="Group 7"/>
          <p:cNvGrpSpPr>
            <a:grpSpLocks/>
          </p:cNvGrpSpPr>
          <p:nvPr/>
        </p:nvGrpSpPr>
        <p:grpSpPr bwMode="auto">
          <a:xfrm>
            <a:off x="4235450" y="215900"/>
            <a:ext cx="4941888" cy="1276350"/>
            <a:chOff x="4235019" y="215386"/>
            <a:chExt cx="4942906" cy="1277461"/>
          </a:xfrm>
        </p:grpSpPr>
        <p:grpSp>
          <p:nvGrpSpPr>
            <p:cNvPr id="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8919" name="Picture 11" descr="High-Rez-OWL-Logo.png"/>
              <p:cNvPicPr>
                <a:picLocks noChangeAspect="1"/>
              </p:cNvPicPr>
              <p:nvPr/>
            </p:nvPicPr>
            <p:blipFill>
              <a:blip r:embed="rId5" cstate="print"/>
              <a:srcRect/>
              <a:stretch>
                <a:fillRect/>
              </a:stretch>
            </p:blipFill>
            <p:spPr bwMode="auto">
              <a:xfrm>
                <a:off x="0" y="2220850"/>
                <a:ext cx="4285297" cy="2762588"/>
              </a:xfrm>
              <a:prstGeom prst="rect">
                <a:avLst/>
              </a:prstGeom>
              <a:noFill/>
              <a:ln w="9525">
                <a:noFill/>
                <a:miter lim="800000"/>
                <a:headEnd/>
                <a:tailEnd/>
              </a:ln>
            </p:spPr>
          </p:pic>
        </p:grpSp>
        <p:sp>
          <p:nvSpPr>
            <p:cNvPr id="38917" name="TextBox 2"/>
            <p:cNvSpPr txBox="1">
              <a:spLocks noChangeArrowheads="1"/>
            </p:cNvSpPr>
            <p:nvPr/>
          </p:nvSpPr>
          <p:spPr bwMode="auto">
            <a:xfrm>
              <a:off x="6545473" y="746373"/>
              <a:ext cx="2632452" cy="400110"/>
            </a:xfrm>
            <a:prstGeom prst="rect">
              <a:avLst/>
            </a:prstGeom>
            <a:noFill/>
            <a:ln w="9525">
              <a:noFill/>
              <a:miter lim="800000"/>
              <a:headEnd/>
              <a:tailEnd/>
            </a:ln>
          </p:spPr>
          <p:txBody>
            <a:bodyPr wrap="none">
              <a:spAutoFit/>
            </a:bodyPr>
            <a:lstStyle/>
            <a:p>
              <a:r>
                <a:rPr lang="en-US" sz="2000" dirty="0"/>
                <a:t>Additional Resources</a:t>
              </a:r>
              <a:endParaRPr lang="en-US" dirty="0"/>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3278188"/>
            <a:ext cx="9144000" cy="2762250"/>
            <a:chOff x="0" y="2220850"/>
            <a:chExt cx="9144000" cy="2762588"/>
          </a:xfrm>
        </p:grpSpPr>
        <p:sp>
          <p:nvSpPr>
            <p:cNvPr id="5" name="Rectangle 4"/>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054" name="Picture 3"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7" name="TextBox 6"/>
          <p:cNvSpPr txBox="1"/>
          <p:nvPr/>
        </p:nvSpPr>
        <p:spPr>
          <a:xfrm>
            <a:off x="0" y="1003300"/>
            <a:ext cx="9144000" cy="646113"/>
          </a:xfrm>
          <a:prstGeom prst="rect">
            <a:avLst/>
          </a:prstGeom>
          <a:noFill/>
        </p:spPr>
        <p:txBody>
          <a:bodyPr>
            <a:spAutoFit/>
          </a:bodyPr>
          <a:lstStyle/>
          <a:p>
            <a:pPr fontAlgn="auto">
              <a:spcBef>
                <a:spcPts val="0"/>
              </a:spcBef>
              <a:spcAft>
                <a:spcPts val="0"/>
              </a:spcAft>
              <a:defRPr/>
            </a:pPr>
            <a:r>
              <a:rPr lang="en-US" sz="3600" spc="-100" dirty="0">
                <a:latin typeface="Book Antiqua"/>
                <a:ea typeface="+mn-ea"/>
                <a:cs typeface="Book Antiqua"/>
              </a:rPr>
              <a:t>Conquering the Comma</a:t>
            </a:r>
          </a:p>
        </p:txBody>
      </p:sp>
      <p:sp>
        <p:nvSpPr>
          <p:cNvPr id="8" name="TextBox 7"/>
          <p:cNvSpPr txBox="1"/>
          <p:nvPr/>
        </p:nvSpPr>
        <p:spPr>
          <a:xfrm>
            <a:off x="0" y="6400800"/>
            <a:ext cx="8153400" cy="369332"/>
          </a:xfrm>
          <a:prstGeom prst="rect">
            <a:avLst/>
          </a:prstGeom>
          <a:noFill/>
        </p:spPr>
        <p:txBody>
          <a:bodyPr wrap="square" rtlCol="0">
            <a:spAutoFit/>
          </a:bodyPr>
          <a:lstStyle/>
          <a:p>
            <a:r>
              <a:rPr lang="en-US" dirty="0" smtClean="0"/>
              <a:t>Source Reference from website: http://owl.english.purdue.edu/owl</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235450" y="215900"/>
            <a:ext cx="4908550" cy="1276350"/>
            <a:chOff x="0" y="2220850"/>
            <a:chExt cx="9144000" cy="2762588"/>
          </a:xfrm>
        </p:grpSpPr>
        <p:sp>
          <p:nvSpPr>
            <p:cNvPr id="7" name="Rectangle 6"/>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3079" name="Picture 7"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3075" name="TextBox 2"/>
          <p:cNvSpPr txBox="1">
            <a:spLocks noChangeArrowheads="1"/>
          </p:cNvSpPr>
          <p:nvPr/>
        </p:nvSpPr>
        <p:spPr bwMode="auto">
          <a:xfrm>
            <a:off x="6823075" y="739775"/>
            <a:ext cx="2320925" cy="400050"/>
          </a:xfrm>
          <a:prstGeom prst="rect">
            <a:avLst/>
          </a:prstGeom>
          <a:noFill/>
          <a:ln w="9525">
            <a:noFill/>
            <a:miter lim="800000"/>
            <a:headEnd/>
            <a:tailEnd/>
          </a:ln>
        </p:spPr>
        <p:txBody>
          <a:bodyPr wrap="none">
            <a:spAutoFit/>
          </a:bodyPr>
          <a:lstStyle/>
          <a:p>
            <a:pPr algn="r"/>
            <a:r>
              <a:rPr lang="en-US" sz="2000" dirty="0"/>
              <a:t>What is a Comma?</a:t>
            </a:r>
            <a:endParaRPr lang="en-US" dirty="0"/>
          </a:p>
        </p:txBody>
      </p:sp>
      <p:sp>
        <p:nvSpPr>
          <p:cNvPr id="9" name="TextBox 8"/>
          <p:cNvSpPr txBox="1"/>
          <p:nvPr/>
        </p:nvSpPr>
        <p:spPr>
          <a:xfrm>
            <a:off x="4235450" y="1985963"/>
            <a:ext cx="4692650" cy="3324225"/>
          </a:xfrm>
          <a:prstGeom prst="rect">
            <a:avLst/>
          </a:prstGeom>
          <a:noFill/>
        </p:spPr>
        <p:txBody>
          <a:bodyPr>
            <a:spAutoFit/>
          </a:bodyPr>
          <a:lstStyle/>
          <a:p>
            <a:pPr marL="233363" fontAlgn="auto">
              <a:lnSpc>
                <a:spcPct val="150000"/>
              </a:lnSpc>
              <a:spcBef>
                <a:spcPts val="0"/>
              </a:spcBef>
              <a:spcAft>
                <a:spcPts val="0"/>
              </a:spcAft>
              <a:defRPr/>
            </a:pPr>
            <a:r>
              <a:rPr lang="en-US" sz="2000" dirty="0">
                <a:latin typeface="Optima"/>
                <a:ea typeface="+mn-ea"/>
                <a:cs typeface="Optima"/>
              </a:rPr>
              <a:t>A </a:t>
            </a:r>
            <a:r>
              <a:rPr lang="en-US" sz="2000" b="1" dirty="0">
                <a:latin typeface="Optima"/>
                <a:ea typeface="+mn-ea"/>
                <a:cs typeface="Optima"/>
              </a:rPr>
              <a:t>comma </a:t>
            </a:r>
            <a:r>
              <a:rPr lang="en-US" sz="2000" dirty="0">
                <a:latin typeface="Optima"/>
                <a:ea typeface="+mn-ea"/>
                <a:cs typeface="Optima"/>
              </a:rPr>
              <a:t>is a punctuation mark that indicates a pause is needed in a sentence.</a:t>
            </a:r>
          </a:p>
          <a:p>
            <a:pPr marL="465138" indent="-231775" fontAlgn="auto">
              <a:lnSpc>
                <a:spcPct val="150000"/>
              </a:lnSpc>
              <a:spcBef>
                <a:spcPts val="0"/>
              </a:spcBef>
              <a:spcAft>
                <a:spcPts val="0"/>
              </a:spcAft>
              <a:buFont typeface="Wingdings" panose="05000000000000000000" pitchFamily="2" charset="2"/>
              <a:buChar char="§"/>
              <a:defRPr/>
            </a:pPr>
            <a:endParaRPr lang="en-US" sz="2000" dirty="0">
              <a:latin typeface="Optima"/>
              <a:ea typeface="+mn-ea"/>
              <a:cs typeface="Optima"/>
            </a:endParaRPr>
          </a:p>
          <a:p>
            <a:pPr marL="233363" fontAlgn="auto">
              <a:lnSpc>
                <a:spcPct val="150000"/>
              </a:lnSpc>
              <a:spcBef>
                <a:spcPts val="0"/>
              </a:spcBef>
              <a:spcAft>
                <a:spcPts val="0"/>
              </a:spcAft>
              <a:defRPr/>
            </a:pPr>
            <a:r>
              <a:rPr lang="en-US" sz="2000" dirty="0">
                <a:latin typeface="Optima"/>
                <a:ea typeface="+mn-ea"/>
                <a:cs typeface="Optima"/>
              </a:rPr>
              <a:t>Commas help to clarify meaning for the reader.</a:t>
            </a:r>
          </a:p>
          <a:p>
            <a:pPr fontAlgn="auto">
              <a:lnSpc>
                <a:spcPct val="150000"/>
              </a:lnSpc>
              <a:spcBef>
                <a:spcPts val="0"/>
              </a:spcBef>
              <a:spcAft>
                <a:spcPts val="0"/>
              </a:spcAft>
              <a:defRPr/>
            </a:pPr>
            <a:endParaRPr lang="en-US" sz="2000" dirty="0">
              <a:latin typeface="Optima"/>
              <a:ea typeface="+mn-ea"/>
              <a:cs typeface="Optima"/>
            </a:endParaRPr>
          </a:p>
        </p:txBody>
      </p:sp>
      <p:sp>
        <p:nvSpPr>
          <p:cNvPr id="3077" name="WordArt 5"/>
          <p:cNvSpPr>
            <a:spLocks noChangeArrowheads="1" noChangeShapeType="1" noTextEdit="1"/>
          </p:cNvSpPr>
          <p:nvPr/>
        </p:nvSpPr>
        <p:spPr bwMode="auto">
          <a:xfrm rot="-322867">
            <a:off x="998538" y="1804988"/>
            <a:ext cx="2005012" cy="2914650"/>
          </a:xfrm>
          <a:prstGeom prst="rect">
            <a:avLst/>
          </a:prstGeom>
        </p:spPr>
        <p:txBody>
          <a:bodyPr wrap="none" fromWordArt="1">
            <a:prstTxWarp prst="textPlain">
              <a:avLst>
                <a:gd name="adj" fmla="val 50000"/>
              </a:avLst>
            </a:prstTxWarp>
          </a:bodyPr>
          <a:lstStyle/>
          <a:p>
            <a:pPr algn="ctr"/>
            <a:r>
              <a:rPr lang="en-US" sz="9600" b="1" kern="10" dirty="0">
                <a:ln w="12700">
                  <a:solidFill>
                    <a:schemeClr val="accent1"/>
                  </a:solidFill>
                  <a:round/>
                  <a:headEnd/>
                  <a:tailEnd/>
                </a:ln>
                <a:pattFill prst="pct50">
                  <a:fgClr>
                    <a:schemeClr val="accent1"/>
                  </a:fgClr>
                  <a:bgClr>
                    <a:srgbClr val="DCE6F2"/>
                  </a:bgClr>
                </a:pattFill>
                <a:effectLst>
                  <a:outerShdw dist="38100" dir="2639959" algn="bl" rotWithShape="0">
                    <a:schemeClr val="accent1"/>
                  </a:outerShdw>
                </a:effectLst>
                <a:latin typeface="Times New Roman"/>
                <a:cs typeface="Times New Roman"/>
              </a:rPr>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28713" y="0"/>
            <a:ext cx="6773862" cy="2022475"/>
            <a:chOff x="0" y="2220850"/>
            <a:chExt cx="9144000" cy="2762588"/>
          </a:xfrm>
        </p:grpSpPr>
        <p:sp>
          <p:nvSpPr>
            <p:cNvPr id="3"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1510" name="Picture 3"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1507" name="TextBox 11"/>
          <p:cNvSpPr txBox="1">
            <a:spLocks noChangeArrowheads="1"/>
          </p:cNvSpPr>
          <p:nvPr/>
        </p:nvSpPr>
        <p:spPr bwMode="auto">
          <a:xfrm>
            <a:off x="4425950" y="808038"/>
            <a:ext cx="3476625" cy="769937"/>
          </a:xfrm>
          <a:prstGeom prst="rect">
            <a:avLst/>
          </a:prstGeom>
          <a:noFill/>
          <a:ln w="9525">
            <a:noFill/>
            <a:miter lim="800000"/>
            <a:headEnd/>
            <a:tailEnd/>
          </a:ln>
        </p:spPr>
        <p:txBody>
          <a:bodyPr>
            <a:spAutoFit/>
          </a:bodyPr>
          <a:lstStyle/>
          <a:p>
            <a:r>
              <a:rPr lang="en-US" sz="2400" dirty="0"/>
              <a:t>Sentence Structure:</a:t>
            </a:r>
          </a:p>
          <a:p>
            <a:r>
              <a:rPr lang="en-US" sz="2000" dirty="0"/>
              <a:t>Commas in a Series</a:t>
            </a:r>
          </a:p>
        </p:txBody>
      </p:sp>
      <p:sp>
        <p:nvSpPr>
          <p:cNvPr id="8" name="TextBox 7"/>
          <p:cNvSpPr txBox="1"/>
          <p:nvPr/>
        </p:nvSpPr>
        <p:spPr>
          <a:xfrm>
            <a:off x="1128713" y="2216150"/>
            <a:ext cx="6773862" cy="1477328"/>
          </a:xfrm>
          <a:prstGeom prst="rect">
            <a:avLst/>
          </a:prstGeom>
          <a:noFill/>
        </p:spPr>
        <p:txBody>
          <a:bodyPr>
            <a:spAutoFit/>
          </a:bodyPr>
          <a:lstStyle/>
          <a:p>
            <a:pPr fontAlgn="auto">
              <a:lnSpc>
                <a:spcPct val="150000"/>
              </a:lnSpc>
              <a:spcBef>
                <a:spcPts val="0"/>
              </a:spcBef>
              <a:spcAft>
                <a:spcPts val="0"/>
              </a:spcAft>
              <a:defRPr/>
            </a:pPr>
            <a:r>
              <a:rPr lang="en-US" sz="2000" dirty="0">
                <a:latin typeface="Optima"/>
                <a:ea typeface="+mn-ea"/>
                <a:cs typeface="Optima"/>
              </a:rPr>
              <a:t>Commas should be </a:t>
            </a:r>
            <a:r>
              <a:rPr lang="en-US" sz="2000" b="1" dirty="0">
                <a:latin typeface="Optima"/>
                <a:ea typeface="+mn-ea"/>
                <a:cs typeface="Optima"/>
              </a:rPr>
              <a:t>placed in series of words, phrases, or clauses.</a:t>
            </a:r>
          </a:p>
          <a:p>
            <a:pPr fontAlgn="auto">
              <a:lnSpc>
                <a:spcPct val="150000"/>
              </a:lnSpc>
              <a:spcBef>
                <a:spcPts val="0"/>
              </a:spcBef>
              <a:spcAft>
                <a:spcPts val="0"/>
              </a:spcAft>
              <a:defRPr/>
            </a:pPr>
            <a:endParaRPr lang="en-US" sz="2000" dirty="0">
              <a:latin typeface="Optima"/>
              <a:ea typeface="+mn-ea"/>
              <a:cs typeface="Optima"/>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28713" y="0"/>
            <a:ext cx="6773862" cy="2022475"/>
            <a:chOff x="0" y="2220850"/>
            <a:chExt cx="9144000" cy="2762588"/>
          </a:xfrm>
        </p:grpSpPr>
        <p:sp>
          <p:nvSpPr>
            <p:cNvPr id="3"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2535" name="Picture 3"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2531" name="TextBox 5"/>
          <p:cNvSpPr txBox="1">
            <a:spLocks noChangeArrowheads="1"/>
          </p:cNvSpPr>
          <p:nvPr/>
        </p:nvSpPr>
        <p:spPr bwMode="auto">
          <a:xfrm>
            <a:off x="1128713" y="2216150"/>
            <a:ext cx="6773862" cy="2862263"/>
          </a:xfrm>
          <a:prstGeom prst="rect">
            <a:avLst/>
          </a:prstGeom>
          <a:noFill/>
          <a:ln w="9525">
            <a:noFill/>
            <a:miter lim="800000"/>
            <a:headEnd/>
            <a:tailEnd/>
          </a:ln>
        </p:spPr>
        <p:txBody>
          <a:bodyPr>
            <a:spAutoFit/>
          </a:bodyPr>
          <a:lstStyle/>
          <a:p>
            <a:pPr>
              <a:lnSpc>
                <a:spcPct val="150000"/>
              </a:lnSpc>
            </a:pPr>
            <a:r>
              <a:rPr lang="en-US" sz="2000" dirty="0">
                <a:latin typeface="Optima" charset="0"/>
              </a:rPr>
              <a:t>Use commas </a:t>
            </a:r>
            <a:r>
              <a:rPr lang="en-US" sz="2000" b="1" dirty="0">
                <a:latin typeface="Optima" charset="0"/>
              </a:rPr>
              <a:t>to separate adjectives </a:t>
            </a:r>
            <a:r>
              <a:rPr lang="en-US" sz="2000" dirty="0">
                <a:latin typeface="Optima" charset="0"/>
              </a:rPr>
              <a:t>that provide an equal description of a noun. The test:</a:t>
            </a:r>
          </a:p>
          <a:p>
            <a:pPr>
              <a:lnSpc>
                <a:spcPct val="150000"/>
              </a:lnSpc>
              <a:buFont typeface="Wingdings" pitchFamily="2" charset="2"/>
              <a:buChar char="§"/>
            </a:pPr>
            <a:r>
              <a:rPr lang="en-US" sz="2000" dirty="0">
                <a:latin typeface="Optima" charset="0"/>
              </a:rPr>
              <a:t>Can you put </a:t>
            </a:r>
            <a:r>
              <a:rPr lang="en-US" altLang="en-US" sz="2000" dirty="0">
                <a:latin typeface="Optima" charset="0"/>
              </a:rPr>
              <a:t>“</a:t>
            </a:r>
            <a:r>
              <a:rPr lang="en-US" sz="2000" dirty="0">
                <a:latin typeface="Optima" charset="0"/>
              </a:rPr>
              <a:t>and</a:t>
            </a:r>
            <a:r>
              <a:rPr lang="en-US" altLang="en-US" sz="2000" dirty="0">
                <a:latin typeface="Optima" charset="0"/>
              </a:rPr>
              <a:t>”</a:t>
            </a:r>
            <a:r>
              <a:rPr lang="en-US" sz="2000" dirty="0">
                <a:latin typeface="Optima" charset="0"/>
              </a:rPr>
              <a:t> between the adjectives?</a:t>
            </a:r>
          </a:p>
          <a:p>
            <a:pPr>
              <a:lnSpc>
                <a:spcPct val="150000"/>
              </a:lnSpc>
              <a:buFont typeface="Wingdings" pitchFamily="2" charset="2"/>
              <a:buChar char="§"/>
            </a:pPr>
            <a:r>
              <a:rPr lang="en-US" sz="2000" dirty="0">
                <a:latin typeface="Optima" charset="0"/>
              </a:rPr>
              <a:t>Can they be described in reverse order?</a:t>
            </a:r>
          </a:p>
          <a:p>
            <a:pPr>
              <a:lnSpc>
                <a:spcPct val="150000"/>
              </a:lnSpc>
              <a:buFont typeface="Wingdings" pitchFamily="2" charset="2"/>
              <a:buChar char="§"/>
            </a:pPr>
            <a:r>
              <a:rPr lang="en-US" sz="2000" dirty="0">
                <a:latin typeface="Optima" charset="0"/>
              </a:rPr>
              <a:t>If yes, use a comma.</a:t>
            </a:r>
          </a:p>
          <a:p>
            <a:pPr>
              <a:lnSpc>
                <a:spcPct val="150000"/>
              </a:lnSpc>
            </a:pPr>
            <a:endParaRPr lang="en-US" sz="2000" dirty="0">
              <a:latin typeface="Optima" charset="0"/>
            </a:endParaRPr>
          </a:p>
        </p:txBody>
      </p:sp>
      <p:sp>
        <p:nvSpPr>
          <p:cNvPr id="22532" name="TextBox 11"/>
          <p:cNvSpPr txBox="1">
            <a:spLocks noChangeArrowheads="1"/>
          </p:cNvSpPr>
          <p:nvPr/>
        </p:nvSpPr>
        <p:spPr bwMode="auto">
          <a:xfrm>
            <a:off x="4303713" y="915988"/>
            <a:ext cx="3598862" cy="461962"/>
          </a:xfrm>
          <a:prstGeom prst="rect">
            <a:avLst/>
          </a:prstGeom>
          <a:noFill/>
          <a:ln w="9525">
            <a:noFill/>
            <a:miter lim="800000"/>
            <a:headEnd/>
            <a:tailEnd/>
          </a:ln>
        </p:spPr>
        <p:txBody>
          <a:bodyPr>
            <a:spAutoFit/>
          </a:bodyPr>
          <a:lstStyle/>
          <a:p>
            <a:pPr algn="r"/>
            <a:r>
              <a:rPr lang="en-US" sz="2400" dirty="0"/>
              <a:t>Commas with Adjectives</a:t>
            </a:r>
          </a:p>
        </p:txBody>
      </p:sp>
      <p:pic>
        <p:nvPicPr>
          <p:cNvPr id="22533" name="Picture 2"/>
          <p:cNvPicPr>
            <a:picLocks noChangeAspect="1" noChangeArrowheads="1"/>
          </p:cNvPicPr>
          <p:nvPr/>
        </p:nvPicPr>
        <p:blipFill>
          <a:blip r:embed="rId4" cstate="print"/>
          <a:srcRect/>
          <a:stretch>
            <a:fillRect/>
          </a:stretch>
        </p:blipFill>
        <p:spPr bwMode="auto">
          <a:xfrm>
            <a:off x="65088" y="5103813"/>
            <a:ext cx="8901112" cy="646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28713" y="0"/>
            <a:ext cx="6773862" cy="2022475"/>
            <a:chOff x="0" y="2220850"/>
            <a:chExt cx="9144000" cy="2762588"/>
          </a:xfrm>
        </p:grpSpPr>
        <p:sp>
          <p:nvSpPr>
            <p:cNvPr id="3"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2535" name="Picture 3"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2531" name="TextBox 5"/>
          <p:cNvSpPr txBox="1">
            <a:spLocks noChangeArrowheads="1"/>
          </p:cNvSpPr>
          <p:nvPr/>
        </p:nvSpPr>
        <p:spPr bwMode="auto">
          <a:xfrm>
            <a:off x="1128713" y="2216150"/>
            <a:ext cx="6773862" cy="2862322"/>
          </a:xfrm>
          <a:prstGeom prst="rect">
            <a:avLst/>
          </a:prstGeom>
          <a:noFill/>
          <a:ln w="9525">
            <a:noFill/>
            <a:miter lim="800000"/>
            <a:headEnd/>
            <a:tailEnd/>
          </a:ln>
        </p:spPr>
        <p:txBody>
          <a:bodyPr>
            <a:spAutoFit/>
          </a:bodyPr>
          <a:lstStyle/>
          <a:p>
            <a:pPr>
              <a:lnSpc>
                <a:spcPct val="150000"/>
              </a:lnSpc>
            </a:pPr>
            <a:r>
              <a:rPr lang="en-US" sz="2000" dirty="0" smtClean="0">
                <a:latin typeface="Optima" charset="0"/>
              </a:rPr>
              <a:t>Comma’s, have a tendency, to be overused, misused, or misplaced, and can be, a distraction, to the reader, or evaluator, of your paper, and, this, can be avoided, by knowing, the rules, for using, comma’s, in your paper.</a:t>
            </a:r>
          </a:p>
          <a:p>
            <a:pPr>
              <a:lnSpc>
                <a:spcPct val="150000"/>
              </a:lnSpc>
            </a:pPr>
            <a:endParaRPr lang="en-US" sz="2000" dirty="0">
              <a:latin typeface="Optima" charset="0"/>
            </a:endParaRPr>
          </a:p>
          <a:p>
            <a:pPr>
              <a:lnSpc>
                <a:spcPct val="150000"/>
              </a:lnSpc>
            </a:pPr>
            <a:r>
              <a:rPr lang="en-US" sz="2000" dirty="0" smtClean="0">
                <a:latin typeface="Optima" charset="0"/>
              </a:rPr>
              <a:t>GET THE POINT?! ,,,,,,,,,,</a:t>
            </a:r>
            <a:endParaRPr lang="en-US" sz="2000" dirty="0">
              <a:latin typeface="Optima" charset="0"/>
            </a:endParaRPr>
          </a:p>
        </p:txBody>
      </p:sp>
      <p:sp>
        <p:nvSpPr>
          <p:cNvPr id="22532" name="TextBox 11"/>
          <p:cNvSpPr txBox="1">
            <a:spLocks noChangeArrowheads="1"/>
          </p:cNvSpPr>
          <p:nvPr/>
        </p:nvSpPr>
        <p:spPr bwMode="auto">
          <a:xfrm>
            <a:off x="4303713" y="915988"/>
            <a:ext cx="3598862" cy="461962"/>
          </a:xfrm>
          <a:prstGeom prst="rect">
            <a:avLst/>
          </a:prstGeom>
          <a:noFill/>
          <a:ln w="9525">
            <a:noFill/>
            <a:miter lim="800000"/>
            <a:headEnd/>
            <a:tailEnd/>
          </a:ln>
        </p:spPr>
        <p:txBody>
          <a:bodyPr>
            <a:spAutoFit/>
          </a:bodyPr>
          <a:lstStyle/>
          <a:p>
            <a:pPr algn="r"/>
            <a:r>
              <a:rPr lang="en-US" sz="2400" dirty="0"/>
              <a:t>Commas with Adjectives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Writing and Research</a:t>
            </a:r>
            <a:endParaRPr lang="en-US" dirty="0"/>
          </a:p>
        </p:txBody>
      </p:sp>
      <p:sp>
        <p:nvSpPr>
          <p:cNvPr id="3" name="Content Placeholder 2"/>
          <p:cNvSpPr>
            <a:spLocks noGrp="1"/>
          </p:cNvSpPr>
          <p:nvPr>
            <p:ph idx="1"/>
          </p:nvPr>
        </p:nvSpPr>
        <p:spPr/>
        <p:txBody>
          <a:bodyPr>
            <a:normAutofit/>
          </a:bodyPr>
          <a:lstStyle/>
          <a:p>
            <a:r>
              <a:rPr lang="en-US" dirty="0" smtClean="0"/>
              <a:t>Research is a “Process”</a:t>
            </a:r>
          </a:p>
          <a:p>
            <a:pPr lvl="1"/>
            <a:r>
              <a:rPr lang="en-US" dirty="0" smtClean="0"/>
              <a:t> Seeking answers and supporting theories</a:t>
            </a:r>
          </a:p>
          <a:p>
            <a:pPr lvl="1"/>
            <a:r>
              <a:rPr lang="en-US" dirty="0" smtClean="0"/>
              <a:t> You must first draft the ‘question’</a:t>
            </a:r>
          </a:p>
          <a:p>
            <a:pPr lvl="1"/>
            <a:r>
              <a:rPr lang="en-US" dirty="0" smtClean="0"/>
              <a:t> Then seek materials to ‘support’ your answer</a:t>
            </a:r>
          </a:p>
          <a:p>
            <a:pPr lvl="2"/>
            <a:r>
              <a:rPr lang="en-US" dirty="0" smtClean="0"/>
              <a:t>Credible </a:t>
            </a:r>
          </a:p>
          <a:p>
            <a:pPr lvl="2"/>
            <a:r>
              <a:rPr lang="en-US" dirty="0" smtClean="0"/>
              <a:t>Specific</a:t>
            </a:r>
          </a:p>
          <a:p>
            <a:pPr lvl="2"/>
            <a:r>
              <a:rPr lang="en-US" dirty="0" smtClean="0"/>
              <a:t>Focused</a:t>
            </a:r>
            <a:endParaRPr lang="en-US" dirty="0"/>
          </a:p>
          <a:p>
            <a:pPr lvl="2"/>
            <a:r>
              <a:rPr lang="en-US" dirty="0" smtClean="0"/>
              <a:t>Relevant</a:t>
            </a:r>
          </a:p>
          <a:p>
            <a:pPr lvl="2"/>
            <a:r>
              <a:rPr lang="en-US" dirty="0" smtClean="0"/>
              <a:t>Current</a:t>
            </a:r>
          </a:p>
        </p:txBody>
      </p:sp>
      <p:pic>
        <p:nvPicPr>
          <p:cNvPr id="5122" name="Picture 2" descr="https://sp.yimg.com/xj/th?id=OIP.M38ed41240d13e5730b1ba16f2243ad67H0&amp;pid=15.1&amp;P=0&amp;w=214&amp;h=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67199"/>
            <a:ext cx="2647950" cy="1992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128713" y="0"/>
            <a:ext cx="6773862" cy="2022475"/>
            <a:chOff x="0" y="0"/>
            <a:chExt cx="9144000" cy="2762588"/>
          </a:xfrm>
        </p:grpSpPr>
        <p:grpSp>
          <p:nvGrpSpPr>
            <p:cNvPr id="4" name="Group 1"/>
            <p:cNvGrpSpPr>
              <a:grpSpLocks/>
            </p:cNvGrpSpPr>
            <p:nvPr/>
          </p:nvGrpSpPr>
          <p:grpSpPr bwMode="auto">
            <a:xfrm>
              <a:off x="0" y="0"/>
              <a:ext cx="9144000" cy="2762588"/>
              <a:chOff x="0" y="2220850"/>
              <a:chExt cx="9144000" cy="2762588"/>
            </a:xfrm>
          </p:grpSpPr>
          <p:sp>
            <p:nvSpPr>
              <p:cNvPr id="3"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6631" name="Picture 3" descr="High-Rez-OWL-Logo.png"/>
              <p:cNvPicPr>
                <a:picLocks noChangeAspect="1"/>
              </p:cNvPicPr>
              <p:nvPr/>
            </p:nvPicPr>
            <p:blipFill>
              <a:blip r:embed="rId3" cstate="print"/>
              <a:srcRect/>
              <a:stretch>
                <a:fillRect/>
              </a:stretch>
            </p:blipFill>
            <p:spPr bwMode="auto">
              <a:xfrm>
                <a:off x="0" y="2220850"/>
                <a:ext cx="4285297" cy="2762588"/>
              </a:xfrm>
              <a:prstGeom prst="rect">
                <a:avLst/>
              </a:prstGeom>
              <a:noFill/>
              <a:ln w="9525">
                <a:noFill/>
                <a:miter lim="800000"/>
                <a:headEnd/>
                <a:tailEnd/>
              </a:ln>
            </p:spPr>
          </p:pic>
        </p:grpSp>
        <p:sp>
          <p:nvSpPr>
            <p:cNvPr id="26629" name="TextBox 6"/>
            <p:cNvSpPr txBox="1">
              <a:spLocks noChangeArrowheads="1"/>
            </p:cNvSpPr>
            <p:nvPr/>
          </p:nvSpPr>
          <p:spPr bwMode="auto">
            <a:xfrm>
              <a:off x="4451683" y="999226"/>
              <a:ext cx="4692316" cy="1135491"/>
            </a:xfrm>
            <a:prstGeom prst="rect">
              <a:avLst/>
            </a:prstGeom>
            <a:noFill/>
            <a:ln w="9525">
              <a:noFill/>
              <a:miter lim="800000"/>
              <a:headEnd/>
              <a:tailEnd/>
            </a:ln>
          </p:spPr>
          <p:txBody>
            <a:bodyPr>
              <a:spAutoFit/>
            </a:bodyPr>
            <a:lstStyle/>
            <a:p>
              <a:r>
                <a:rPr lang="en-US" sz="2400" dirty="0"/>
                <a:t>Where to Go </a:t>
              </a:r>
            </a:p>
            <a:p>
              <a:r>
                <a:rPr lang="en-US" sz="2400" dirty="0"/>
                <a:t>for More Help</a:t>
              </a:r>
            </a:p>
          </p:txBody>
        </p:sp>
      </p:grpSp>
      <p:sp>
        <p:nvSpPr>
          <p:cNvPr id="26627" name="TextBox 5"/>
          <p:cNvSpPr txBox="1">
            <a:spLocks noChangeArrowheads="1"/>
          </p:cNvSpPr>
          <p:nvPr/>
        </p:nvSpPr>
        <p:spPr bwMode="auto">
          <a:xfrm>
            <a:off x="1128713" y="2216150"/>
            <a:ext cx="7154862" cy="1785104"/>
          </a:xfrm>
          <a:prstGeom prst="rect">
            <a:avLst/>
          </a:prstGeom>
          <a:noFill/>
          <a:ln w="9525">
            <a:noFill/>
            <a:miter lim="800000"/>
            <a:headEnd/>
            <a:tailEnd/>
          </a:ln>
        </p:spPr>
        <p:txBody>
          <a:bodyPr>
            <a:spAutoFit/>
          </a:bodyPr>
          <a:lstStyle/>
          <a:p>
            <a:pPr>
              <a:lnSpc>
                <a:spcPct val="150000"/>
              </a:lnSpc>
            </a:pPr>
            <a:r>
              <a:rPr lang="en-US" altLang="en-US" sz="2000" dirty="0">
                <a:latin typeface="Optima" charset="0"/>
              </a:rPr>
              <a:t>Purdue University Writing </a:t>
            </a:r>
            <a:r>
              <a:rPr lang="en-US" altLang="en-US" sz="2000" dirty="0" smtClean="0">
                <a:latin typeface="Optima" charset="0"/>
              </a:rPr>
              <a:t>Lab</a:t>
            </a:r>
          </a:p>
          <a:p>
            <a:r>
              <a:rPr lang="en-US" altLang="en-US" sz="2000" dirty="0" smtClean="0">
                <a:latin typeface="Optima" charset="0"/>
                <a:hlinkClick r:id="rId4"/>
              </a:rPr>
              <a:t>http</a:t>
            </a:r>
            <a:r>
              <a:rPr lang="en-US" altLang="en-US" sz="2000" dirty="0">
                <a:latin typeface="Optima" charset="0"/>
                <a:hlinkClick r:id="rId4"/>
              </a:rPr>
              <a:t>://owl.english.purdue.edu</a:t>
            </a:r>
            <a:endParaRPr lang="en-US" altLang="en-US" sz="2000" dirty="0">
              <a:latin typeface="Optima" charset="0"/>
            </a:endParaRPr>
          </a:p>
          <a:p>
            <a:endParaRPr lang="en-US" altLang="en-US" sz="2000" dirty="0">
              <a:latin typeface="Optima" charset="0"/>
            </a:endParaRPr>
          </a:p>
          <a:p>
            <a:r>
              <a:rPr lang="en-US" altLang="en-US" sz="2000" dirty="0">
                <a:latin typeface="Optima" charset="0"/>
              </a:rPr>
              <a:t>Email brief questions to OWL Mail: </a:t>
            </a:r>
          </a:p>
          <a:p>
            <a:r>
              <a:rPr lang="en-US" sz="2000" dirty="0">
                <a:latin typeface="Optima" charset="0"/>
                <a:hlinkClick r:id="rId5"/>
              </a:rPr>
              <a:t>https://owl.english.purdue.edu/contact/owlmailtutors</a:t>
            </a:r>
            <a:endParaRPr lang="en-US" altLang="en-US" sz="2000" dirty="0">
              <a:latin typeface="Optima"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92500"/>
          </a:bodyPr>
          <a:lstStyle/>
          <a:p>
            <a:r>
              <a:rPr lang="en-US" dirty="0" smtClean="0"/>
              <a:t>Be focused in your writing </a:t>
            </a:r>
          </a:p>
          <a:p>
            <a:r>
              <a:rPr lang="en-US" dirty="0" smtClean="0"/>
              <a:t>DO YOUR HOMEWORK</a:t>
            </a:r>
          </a:p>
          <a:p>
            <a:r>
              <a:rPr lang="en-US" dirty="0" smtClean="0"/>
              <a:t>DO YOUR Research</a:t>
            </a:r>
          </a:p>
          <a:p>
            <a:r>
              <a:rPr lang="en-US" dirty="0" smtClean="0"/>
              <a:t>Proofread and Polish your work</a:t>
            </a:r>
          </a:p>
          <a:p>
            <a:r>
              <a:rPr lang="en-US" dirty="0" smtClean="0"/>
              <a:t>Follow APA Format and guidelines for each paper</a:t>
            </a:r>
          </a:p>
          <a:p>
            <a:r>
              <a:rPr lang="en-US" dirty="0" smtClean="0"/>
              <a:t>Cite your work and authors</a:t>
            </a:r>
          </a:p>
          <a:p>
            <a:r>
              <a:rPr lang="en-US" dirty="0" smtClean="0"/>
              <a:t>Use Scholarly Sources OFTEN to back up your thoughts and statements</a:t>
            </a:r>
          </a:p>
          <a:p>
            <a:endParaRPr lang="en-US" dirty="0" smtClean="0"/>
          </a:p>
        </p:txBody>
      </p:sp>
      <p:pic>
        <p:nvPicPr>
          <p:cNvPr id="4" name="Picture 2" descr="https://sp.yimg.com/xj/th?id=OIP.Md1be3d201b6cca56e5442ec55deca28dH0&amp;pid=15.1&amp;P=0&amp;w=231&amp;h=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200275" cy="1657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Avoid Common Errors</a:t>
            </a:r>
          </a:p>
          <a:p>
            <a:pPr lvl="1"/>
            <a:r>
              <a:rPr lang="en-US" dirty="0" smtClean="0"/>
              <a:t>Spelling</a:t>
            </a:r>
          </a:p>
          <a:p>
            <a:pPr lvl="1"/>
            <a:r>
              <a:rPr lang="en-US" dirty="0" smtClean="0"/>
              <a:t>Grammar</a:t>
            </a:r>
          </a:p>
          <a:p>
            <a:pPr lvl="1"/>
            <a:r>
              <a:rPr lang="en-US" dirty="0" smtClean="0"/>
              <a:t>Sentence structure</a:t>
            </a:r>
          </a:p>
          <a:p>
            <a:pPr lvl="1"/>
            <a:r>
              <a:rPr lang="en-US" dirty="0" smtClean="0"/>
              <a:t>Paragraph formations</a:t>
            </a:r>
          </a:p>
          <a:p>
            <a:pPr lvl="1"/>
            <a:r>
              <a:rPr lang="en-US" dirty="0" smtClean="0"/>
              <a:t>Run-on sentences</a:t>
            </a:r>
          </a:p>
          <a:p>
            <a:pPr lvl="1"/>
            <a:r>
              <a:rPr lang="en-US" dirty="0" smtClean="0"/>
              <a:t>Lack of focus or thought</a:t>
            </a:r>
          </a:p>
          <a:p>
            <a:pPr lvl="1"/>
            <a:r>
              <a:rPr lang="en-US" dirty="0" smtClean="0"/>
              <a:t>Failing to follow directions</a:t>
            </a:r>
          </a:p>
          <a:p>
            <a:pPr lvl="1"/>
            <a:r>
              <a:rPr lang="en-US" dirty="0" smtClean="0"/>
              <a:t>Over-use of ‘personal phrases or statements’</a:t>
            </a:r>
          </a:p>
          <a:p>
            <a:pPr lvl="2"/>
            <a:r>
              <a:rPr lang="en-US" dirty="0"/>
              <a:t>e</a:t>
            </a:r>
            <a:r>
              <a:rPr lang="en-US" dirty="0" smtClean="0"/>
              <a:t>.g. SLANG terms</a:t>
            </a:r>
          </a:p>
          <a:p>
            <a:endParaRPr lang="en-US" dirty="0" smtClean="0"/>
          </a:p>
        </p:txBody>
      </p:sp>
      <p:pic>
        <p:nvPicPr>
          <p:cNvPr id="13316" name="Picture 4" descr="https://sp.yimg.com/xj/th?id=OIP.M1c4b82a66dd8fea796db630ff5d9c013H0&amp;pid=15.1&amp;P=0&amp;w=302&amp;h=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876550" cy="1733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s://sp.yimg.com/xj/th?id=OIP.M2d9f18a38f70adcc478dd6ecace7a849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8" y="0"/>
            <a:ext cx="1809572" cy="1803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r>
              <a:rPr lang="en-US" dirty="0" smtClean="0"/>
              <a:t>Turn in your work – BEFORE or by the deadline</a:t>
            </a:r>
          </a:p>
          <a:p>
            <a:r>
              <a:rPr lang="en-US" dirty="0" smtClean="0"/>
              <a:t>Ensure papers are turned in as a PDF</a:t>
            </a:r>
          </a:p>
          <a:p>
            <a:r>
              <a:rPr lang="en-US" dirty="0" smtClean="0"/>
              <a:t>PROOFREAD your paper</a:t>
            </a:r>
          </a:p>
          <a:p>
            <a:r>
              <a:rPr lang="en-US" dirty="0" smtClean="0"/>
              <a:t>Have others proofread your work</a:t>
            </a:r>
          </a:p>
          <a:p>
            <a:r>
              <a:rPr lang="en-US" dirty="0" smtClean="0"/>
              <a:t>FOLLOW the DIRECTIONS!</a:t>
            </a:r>
          </a:p>
          <a:p>
            <a:endParaRPr lang="en-US" dirty="0" smtClean="0"/>
          </a:p>
        </p:txBody>
      </p:sp>
      <p:pic>
        <p:nvPicPr>
          <p:cNvPr id="15362" name="Picture 2" descr="https://sp.yimg.com/xj/th?id=OIP.M8ec0fa41efe355791a3bb6a23d8283dao0&amp;pid=15.1&amp;P=0&amp;w=220&amp;h=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95800"/>
            <a:ext cx="2666702" cy="2000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62200"/>
            <a:ext cx="3944471" cy="3048000"/>
          </a:xfrm>
          <a:prstGeom prst="rect">
            <a:avLst/>
          </a:prstGeom>
        </p:spPr>
      </p:pic>
      <p:sp>
        <p:nvSpPr>
          <p:cNvPr id="2" name="Title 1"/>
          <p:cNvSpPr>
            <a:spLocks noGrp="1"/>
          </p:cNvSpPr>
          <p:nvPr>
            <p:ph type="title"/>
          </p:nvPr>
        </p:nvSpPr>
        <p:spPr>
          <a:xfrm>
            <a:off x="381000" y="152400"/>
            <a:ext cx="8229600" cy="1143000"/>
          </a:xfrm>
        </p:spPr>
        <p:txBody>
          <a:bodyPr/>
          <a:lstStyle/>
          <a:p>
            <a:r>
              <a:rPr lang="en-US" dirty="0" smtClean="0"/>
              <a:t>QUESTIONS ?</a:t>
            </a:r>
            <a:endParaRPr lang="en-US" dirty="0"/>
          </a:p>
        </p:txBody>
      </p:sp>
      <p:sp>
        <p:nvSpPr>
          <p:cNvPr id="3" name="TextBox 2"/>
          <p:cNvSpPr txBox="1"/>
          <p:nvPr/>
        </p:nvSpPr>
        <p:spPr>
          <a:xfrm>
            <a:off x="685800" y="2057400"/>
            <a:ext cx="8001000" cy="2677656"/>
          </a:xfrm>
          <a:prstGeom prst="rect">
            <a:avLst/>
          </a:prstGeom>
          <a:noFill/>
        </p:spPr>
        <p:txBody>
          <a:bodyPr wrap="square" rtlCol="0">
            <a:spAutoFit/>
          </a:bodyPr>
          <a:lstStyle/>
          <a:p>
            <a:r>
              <a:rPr lang="en-US" sz="2800" u="sng" dirty="0" smtClean="0">
                <a:effectLst>
                  <a:outerShdw blurRad="38100" dist="38100" dir="2700000" algn="tl">
                    <a:srgbClr val="000000">
                      <a:alpha val="43137"/>
                    </a:srgbClr>
                  </a:outerShdw>
                </a:effectLst>
              </a:rPr>
              <a:t>Contact Information:</a:t>
            </a:r>
          </a:p>
          <a:p>
            <a:endParaRPr lang="en-US" sz="2800" dirty="0"/>
          </a:p>
          <a:p>
            <a:r>
              <a:rPr lang="en-US" sz="2800" dirty="0" smtClean="0"/>
              <a:t>		Chief Jeffrey K. Scott</a:t>
            </a:r>
          </a:p>
          <a:p>
            <a:r>
              <a:rPr lang="en-US" sz="2800" dirty="0" smtClean="0"/>
              <a:t>		Email:  jscott@ndc.edu</a:t>
            </a:r>
          </a:p>
          <a:p>
            <a:r>
              <a:rPr lang="en-US" sz="2800" dirty="0" smtClean="0"/>
              <a:t>		Cell: 419-528-8876</a:t>
            </a:r>
          </a:p>
          <a:p>
            <a:r>
              <a:rPr lang="en-US" sz="2800" dirty="0" smtClean="0"/>
              <a:t>		Office: 216-373-5407</a:t>
            </a:r>
            <a:endParaRPr lang="en-US" sz="2800" dirty="0"/>
          </a:p>
        </p:txBody>
      </p:sp>
      <p:pic>
        <p:nvPicPr>
          <p:cNvPr id="14338" name="Picture 2" descr="https://sp.yimg.com/xj/th?id=OIP.M2afa10fcb58c7f56303faef6ecd64421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Work and Outlines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Lay the Foundation</a:t>
            </a:r>
          </a:p>
          <a:p>
            <a:pPr lvl="1"/>
            <a:r>
              <a:rPr lang="en-US" b="1" dirty="0" smtClean="0">
                <a:effectLst>
                  <a:outerShdw blurRad="38100" dist="38100" dir="2700000" algn="tl">
                    <a:srgbClr val="000000">
                      <a:alpha val="43137"/>
                    </a:srgbClr>
                  </a:outerShdw>
                </a:effectLst>
              </a:rPr>
              <a:t>Read the INSTRUCTIONS </a:t>
            </a:r>
            <a:r>
              <a:rPr lang="en-US" dirty="0" smtClean="0"/>
              <a:t>for your assignment</a:t>
            </a:r>
          </a:p>
          <a:p>
            <a:pPr lvl="1"/>
            <a:r>
              <a:rPr lang="en-US" dirty="0" smtClean="0"/>
              <a:t>Read the materials provided for you</a:t>
            </a:r>
          </a:p>
          <a:p>
            <a:pPr lvl="2"/>
            <a:r>
              <a:rPr lang="en-US" dirty="0" smtClean="0"/>
              <a:t>Assigned Books</a:t>
            </a:r>
          </a:p>
          <a:p>
            <a:pPr lvl="2"/>
            <a:r>
              <a:rPr lang="en-US" dirty="0" smtClean="0"/>
              <a:t>Assigned Articles</a:t>
            </a:r>
          </a:p>
          <a:p>
            <a:pPr lvl="2"/>
            <a:r>
              <a:rPr lang="en-US" dirty="0" smtClean="0"/>
              <a:t>Finding other related source support material</a:t>
            </a:r>
          </a:p>
          <a:p>
            <a:pPr lvl="1"/>
            <a:r>
              <a:rPr lang="en-US" dirty="0" smtClean="0"/>
              <a:t>Take notes</a:t>
            </a:r>
          </a:p>
          <a:p>
            <a:pPr lvl="2"/>
            <a:r>
              <a:rPr lang="en-US" dirty="0" smtClean="0"/>
              <a:t>Highlight</a:t>
            </a:r>
          </a:p>
          <a:p>
            <a:pPr lvl="2"/>
            <a:r>
              <a:rPr lang="en-US" dirty="0" smtClean="0"/>
              <a:t>Post-its</a:t>
            </a:r>
          </a:p>
          <a:p>
            <a:pPr lvl="2"/>
            <a:r>
              <a:rPr lang="en-US" dirty="0" smtClean="0"/>
              <a:t>Tabs</a:t>
            </a:r>
          </a:p>
          <a:p>
            <a:pPr lvl="2"/>
            <a:r>
              <a:rPr lang="en-US" dirty="0" smtClean="0"/>
              <a:t>Write down initial thoughts or opinions</a:t>
            </a:r>
          </a:p>
          <a:p>
            <a:pPr lvl="2"/>
            <a:r>
              <a:rPr lang="en-US" dirty="0" smtClean="0"/>
              <a:t>Develop a preliminary thesis</a:t>
            </a:r>
            <a:endParaRPr lang="en-US" dirty="0"/>
          </a:p>
        </p:txBody>
      </p:sp>
      <p:pic>
        <p:nvPicPr>
          <p:cNvPr id="6146" name="Picture 2" descr="https://sp.yimg.com/xj/th?id=OIP.Mec673af4ad717c0f0893d06aa01af6df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001296"/>
            <a:ext cx="2124075" cy="2666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Work and Outlines</a:t>
            </a:r>
            <a:endParaRPr lang="en-US" dirty="0"/>
          </a:p>
        </p:txBody>
      </p:sp>
      <p:sp>
        <p:nvSpPr>
          <p:cNvPr id="3" name="Content Placeholder 2"/>
          <p:cNvSpPr>
            <a:spLocks noGrp="1"/>
          </p:cNvSpPr>
          <p:nvPr>
            <p:ph idx="1"/>
          </p:nvPr>
        </p:nvSpPr>
        <p:spPr>
          <a:xfrm>
            <a:off x="457200" y="1646237"/>
            <a:ext cx="8229600" cy="4525963"/>
          </a:xfrm>
        </p:spPr>
        <p:txBody>
          <a:bodyPr>
            <a:normAutofit fontScale="92500" lnSpcReduction="20000"/>
          </a:bodyPr>
          <a:lstStyle/>
          <a:p>
            <a:r>
              <a:rPr lang="en-US" dirty="0" smtClean="0"/>
              <a:t>Begin to Outline your paper</a:t>
            </a:r>
          </a:p>
          <a:p>
            <a:pPr lvl="1"/>
            <a:r>
              <a:rPr lang="en-US" dirty="0" smtClean="0"/>
              <a:t>Introductory Statement </a:t>
            </a:r>
          </a:p>
          <a:p>
            <a:pPr lvl="2"/>
            <a:r>
              <a:rPr lang="en-US" dirty="0" smtClean="0"/>
              <a:t>Points out the main themes you will cover</a:t>
            </a:r>
          </a:p>
          <a:p>
            <a:pPr lvl="2"/>
            <a:r>
              <a:rPr lang="en-US" dirty="0" smtClean="0"/>
              <a:t>Brief snap-shot of your main body</a:t>
            </a:r>
          </a:p>
          <a:p>
            <a:pPr lvl="1"/>
            <a:r>
              <a:rPr lang="en-US" dirty="0" smtClean="0"/>
              <a:t>Main Body</a:t>
            </a:r>
          </a:p>
          <a:p>
            <a:pPr lvl="2"/>
            <a:r>
              <a:rPr lang="en-US" dirty="0" smtClean="0"/>
              <a:t>Specific</a:t>
            </a:r>
          </a:p>
          <a:p>
            <a:pPr lvl="2"/>
            <a:r>
              <a:rPr lang="en-US" dirty="0" smtClean="0"/>
              <a:t>Identifies: describes the issues</a:t>
            </a:r>
          </a:p>
          <a:p>
            <a:pPr lvl="2"/>
            <a:r>
              <a:rPr lang="en-US" dirty="0" smtClean="0"/>
              <a:t>Offers solutions, thoughts, or ideas</a:t>
            </a:r>
          </a:p>
          <a:p>
            <a:pPr lvl="3"/>
            <a:r>
              <a:rPr lang="en-US" dirty="0" smtClean="0"/>
              <a:t>Expands </a:t>
            </a:r>
          </a:p>
          <a:p>
            <a:pPr lvl="3"/>
            <a:r>
              <a:rPr lang="en-US" dirty="0" smtClean="0"/>
              <a:t>Critical Thinking</a:t>
            </a:r>
          </a:p>
          <a:p>
            <a:pPr lvl="2"/>
            <a:r>
              <a:rPr lang="en-US" dirty="0" smtClean="0"/>
              <a:t>Is supported by readings or scholarly references</a:t>
            </a:r>
          </a:p>
          <a:p>
            <a:pPr lvl="3"/>
            <a:r>
              <a:rPr lang="en-US" dirty="0" smtClean="0"/>
              <a:t>Multiple sources</a:t>
            </a:r>
          </a:p>
        </p:txBody>
      </p:sp>
      <p:pic>
        <p:nvPicPr>
          <p:cNvPr id="7170" name="Picture 2" descr="https://sp.yimg.com/xj/th?id=OIP.M813e7054d507159b543a4840b30bc345o0&amp;pid=15.1&amp;P=0&amp;w=181&amp;h=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0"/>
            <a:ext cx="1724025" cy="1581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Work and Outlines</a:t>
            </a:r>
            <a:endParaRPr lang="en-US" dirty="0"/>
          </a:p>
        </p:txBody>
      </p:sp>
      <p:sp>
        <p:nvSpPr>
          <p:cNvPr id="3" name="Content Placeholder 2"/>
          <p:cNvSpPr>
            <a:spLocks noGrp="1"/>
          </p:cNvSpPr>
          <p:nvPr>
            <p:ph idx="1"/>
          </p:nvPr>
        </p:nvSpPr>
        <p:spPr/>
        <p:txBody>
          <a:bodyPr>
            <a:normAutofit/>
          </a:bodyPr>
          <a:lstStyle/>
          <a:p>
            <a:r>
              <a:rPr lang="en-US" dirty="0" smtClean="0"/>
              <a:t>Begin to Outline your paper…(continued)</a:t>
            </a:r>
          </a:p>
          <a:p>
            <a:pPr lvl="1"/>
            <a:r>
              <a:rPr lang="en-US" dirty="0" smtClean="0"/>
              <a:t>Conclusion</a:t>
            </a:r>
          </a:p>
          <a:p>
            <a:pPr lvl="2"/>
            <a:r>
              <a:rPr lang="en-US" dirty="0" smtClean="0"/>
              <a:t>Re-cap of Main Ideas, thoughts and discussion</a:t>
            </a:r>
          </a:p>
          <a:p>
            <a:pPr lvl="2"/>
            <a:r>
              <a:rPr lang="en-US" dirty="0" smtClean="0"/>
              <a:t>Brief and succinct</a:t>
            </a:r>
          </a:p>
          <a:p>
            <a:pPr lvl="2"/>
            <a:r>
              <a:rPr lang="en-US" dirty="0" smtClean="0"/>
              <a:t>Emphasis on most critical thoughts and analysis</a:t>
            </a:r>
          </a:p>
          <a:p>
            <a:pPr lvl="1"/>
            <a:r>
              <a:rPr lang="en-US" dirty="0" smtClean="0"/>
              <a:t>References</a:t>
            </a:r>
          </a:p>
          <a:p>
            <a:pPr lvl="2"/>
            <a:r>
              <a:rPr lang="en-US" dirty="0" smtClean="0"/>
              <a:t>Develop key scholarly documents</a:t>
            </a:r>
          </a:p>
          <a:p>
            <a:pPr lvl="2"/>
            <a:r>
              <a:rPr lang="en-US" dirty="0" smtClean="0"/>
              <a:t>Use online tools for proper APA formatting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and Data Gathering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Gather your data</a:t>
            </a:r>
          </a:p>
          <a:p>
            <a:pPr lvl="1"/>
            <a:r>
              <a:rPr lang="en-US" dirty="0" smtClean="0"/>
              <a:t>Brainstorm about your sources</a:t>
            </a:r>
          </a:p>
          <a:p>
            <a:pPr lvl="1"/>
            <a:r>
              <a:rPr lang="en-US" dirty="0" smtClean="0"/>
              <a:t>Journals and periodicals (industry specific to law enforcement)</a:t>
            </a:r>
          </a:p>
          <a:p>
            <a:pPr lvl="2"/>
            <a:r>
              <a:rPr lang="en-US" i="1" dirty="0" smtClean="0"/>
              <a:t>Police Magazine</a:t>
            </a:r>
          </a:p>
          <a:p>
            <a:pPr lvl="2"/>
            <a:r>
              <a:rPr lang="en-US" i="1" dirty="0" smtClean="0"/>
              <a:t>Law Officer Magazine</a:t>
            </a:r>
          </a:p>
          <a:p>
            <a:pPr lvl="2"/>
            <a:r>
              <a:rPr lang="en-US" dirty="0" smtClean="0"/>
              <a:t>www.ForceScience.org</a:t>
            </a:r>
          </a:p>
          <a:p>
            <a:r>
              <a:rPr lang="en-US" dirty="0" smtClean="0"/>
              <a:t>Assigned Readings</a:t>
            </a:r>
          </a:p>
          <a:p>
            <a:pPr lvl="1"/>
            <a:r>
              <a:rPr lang="en-US" dirty="0" smtClean="0"/>
              <a:t>Books</a:t>
            </a:r>
          </a:p>
          <a:p>
            <a:pPr lvl="1"/>
            <a:r>
              <a:rPr lang="en-US" dirty="0" smtClean="0"/>
              <a:t>Articles</a:t>
            </a:r>
          </a:p>
        </p:txBody>
      </p:sp>
      <p:pic>
        <p:nvPicPr>
          <p:cNvPr id="8194" name="Picture 2" descr="https://sp.yimg.com/xj/th?id=OIP.M88b96e475a9ef63814e3390304775cb8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352800"/>
            <a:ext cx="273367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and Data Gathering</a:t>
            </a:r>
            <a:endParaRPr lang="en-US" dirty="0"/>
          </a:p>
        </p:txBody>
      </p:sp>
      <p:sp>
        <p:nvSpPr>
          <p:cNvPr id="3" name="Content Placeholder 2"/>
          <p:cNvSpPr>
            <a:spLocks noGrp="1"/>
          </p:cNvSpPr>
          <p:nvPr>
            <p:ph idx="1"/>
          </p:nvPr>
        </p:nvSpPr>
        <p:spPr/>
        <p:txBody>
          <a:bodyPr>
            <a:normAutofit lnSpcReduction="10000"/>
          </a:bodyPr>
          <a:lstStyle/>
          <a:p>
            <a:r>
              <a:rPr lang="en-US" dirty="0" smtClean="0"/>
              <a:t>Ensure information is RELEVANT to the topic</a:t>
            </a:r>
          </a:p>
          <a:p>
            <a:pPr lvl="1"/>
            <a:r>
              <a:rPr lang="en-US" dirty="0" smtClean="0"/>
              <a:t>Stay focused</a:t>
            </a:r>
          </a:p>
          <a:p>
            <a:pPr lvl="1"/>
            <a:r>
              <a:rPr lang="en-US" dirty="0" smtClean="0"/>
              <a:t>Avoid ‘filler’ or ‘fluff’ just to make it look good or meet the length requirement</a:t>
            </a:r>
          </a:p>
          <a:p>
            <a:r>
              <a:rPr lang="en-US" dirty="0" smtClean="0"/>
              <a:t>Take notes</a:t>
            </a:r>
          </a:p>
          <a:p>
            <a:pPr lvl="1"/>
            <a:r>
              <a:rPr lang="en-US" dirty="0" smtClean="0"/>
              <a:t>Helps you avoid wasting time</a:t>
            </a:r>
          </a:p>
          <a:p>
            <a:pPr lvl="1"/>
            <a:r>
              <a:rPr lang="en-US" dirty="0" smtClean="0"/>
              <a:t>REMEMBER TO CITE the Author or reference</a:t>
            </a:r>
          </a:p>
          <a:p>
            <a:pPr lvl="1"/>
            <a:r>
              <a:rPr lang="en-US" dirty="0" smtClean="0"/>
              <a:t>PLAGIARISM   (properly cite others’ work)</a:t>
            </a:r>
          </a:p>
          <a:p>
            <a:pPr lvl="1"/>
            <a:r>
              <a:rPr lang="en-US" dirty="0" smtClean="0"/>
              <a:t>You are LE Officers…Maintain </a:t>
            </a:r>
            <a:r>
              <a:rPr lang="en-US" i="1" u="sng" dirty="0" smtClean="0">
                <a:effectLst>
                  <a:outerShdw blurRad="38100" dist="38100" dir="2700000" algn="tl">
                    <a:srgbClr val="000000">
                      <a:alpha val="43137"/>
                    </a:srgbClr>
                  </a:outerShdw>
                </a:effectLst>
              </a:rPr>
              <a:t>INTEGRITY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3962</Words>
  <Application>Microsoft Office PowerPoint</Application>
  <PresentationFormat>On-screen Show (4:3)</PresentationFormat>
  <Paragraphs>451</Paragraphs>
  <Slides>44</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Arial Black</vt:lpstr>
      <vt:lpstr>Book Antiqua</vt:lpstr>
      <vt:lpstr>Calibri</vt:lpstr>
      <vt:lpstr>MS Mincho</vt:lpstr>
      <vt:lpstr>Optima</vt:lpstr>
      <vt:lpstr>Tahoma</vt:lpstr>
      <vt:lpstr>Times New Roman</vt:lpstr>
      <vt:lpstr>Wingdings</vt:lpstr>
      <vt:lpstr>Office Theme</vt:lpstr>
      <vt:lpstr>Police Executive Leadership College</vt:lpstr>
      <vt:lpstr>PELC Paper Grader/Evaluator</vt:lpstr>
      <vt:lpstr>Goals</vt:lpstr>
      <vt:lpstr>Focused Writing and Research</vt:lpstr>
      <vt:lpstr>Foundational Work and Outlines</vt:lpstr>
      <vt:lpstr>Foundational Work and Outlines</vt:lpstr>
      <vt:lpstr>Foundational Work and Outlines</vt:lpstr>
      <vt:lpstr>Sources and Data Gathering</vt:lpstr>
      <vt:lpstr>Sources and Data Gathering</vt:lpstr>
      <vt:lpstr>Outline… to… Draft Paper</vt:lpstr>
      <vt:lpstr>Outline… to… Draft Paper</vt:lpstr>
      <vt:lpstr>PROOFREAD and Polish</vt:lpstr>
      <vt:lpstr>PROOFREAD and Polish</vt:lpstr>
      <vt:lpstr>FINAL PRODUCT – Check your work</vt:lpstr>
      <vt:lpstr>FINAL PRODUCT – Check your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FINAL THOUGHTS</vt:lpstr>
      <vt:lpstr>FINAL THOUGHTS</vt:lpstr>
      <vt:lpstr>QUESTIONS ?</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Executive Leadership College</dc:title>
  <dc:creator>Dan Scott</dc:creator>
  <cp:lastModifiedBy>Terri Hager</cp:lastModifiedBy>
  <cp:revision>34</cp:revision>
  <cp:lastPrinted>2016-02-01T16:20:23Z</cp:lastPrinted>
  <dcterms:created xsi:type="dcterms:W3CDTF">2016-01-30T01:21:41Z</dcterms:created>
  <dcterms:modified xsi:type="dcterms:W3CDTF">2017-02-09T15:32:25Z</dcterms:modified>
</cp:coreProperties>
</file>